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  <p:sldMasterId id="2147483653" r:id="rId6"/>
  </p:sldMasterIdLst>
  <p:notesMasterIdLst>
    <p:notesMasterId r:id="rId37"/>
  </p:notesMasterIdLst>
  <p:sldIdLst>
    <p:sldId id="256" r:id="rId7"/>
    <p:sldId id="297" r:id="rId8"/>
    <p:sldId id="264" r:id="rId9"/>
    <p:sldId id="299" r:id="rId10"/>
    <p:sldId id="321" r:id="rId11"/>
    <p:sldId id="320" r:id="rId12"/>
    <p:sldId id="331" r:id="rId13"/>
    <p:sldId id="301" r:id="rId14"/>
    <p:sldId id="310" r:id="rId15"/>
    <p:sldId id="318" r:id="rId16"/>
    <p:sldId id="303" r:id="rId17"/>
    <p:sldId id="327" r:id="rId18"/>
    <p:sldId id="322" r:id="rId19"/>
    <p:sldId id="333" r:id="rId20"/>
    <p:sldId id="305" r:id="rId21"/>
    <p:sldId id="323" r:id="rId22"/>
    <p:sldId id="317" r:id="rId23"/>
    <p:sldId id="325" r:id="rId24"/>
    <p:sldId id="335" r:id="rId25"/>
    <p:sldId id="307" r:id="rId26"/>
    <p:sldId id="324" r:id="rId27"/>
    <p:sldId id="328" r:id="rId28"/>
    <p:sldId id="329" r:id="rId29"/>
    <p:sldId id="330" r:id="rId30"/>
    <p:sldId id="334" r:id="rId31"/>
    <p:sldId id="332" r:id="rId32"/>
    <p:sldId id="336" r:id="rId33"/>
    <p:sldId id="308" r:id="rId34"/>
    <p:sldId id="315" r:id="rId35"/>
    <p:sldId id="262" r:id="rId3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vasc" initials="e" lastIdx="0" clrIdx="0">
    <p:extLst>
      <p:ext uri="{19B8F6BF-5375-455C-9EA6-DF929625EA0E}">
        <p15:presenceInfo xmlns:p15="http://schemas.microsoft.com/office/powerpoint/2012/main" userId="evas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9941"/>
    <a:srgbClr val="A4D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990A19-7917-4285-9D39-AFDBAAFD96BA}" v="31" dt="2020-05-26T11:43:02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2" autoAdjust="0"/>
    <p:restoredTop sz="94660"/>
  </p:normalViewPr>
  <p:slideViewPr>
    <p:cSldViewPr>
      <p:cViewPr varScale="1">
        <p:scale>
          <a:sx n="97" d="100"/>
          <a:sy n="97" d="100"/>
        </p:scale>
        <p:origin x="720" y="72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68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02B6E-2796-43D2-9343-2FB911FE362E}" type="datetimeFigureOut">
              <a:rPr lang="hu-HU" smtClean="0"/>
              <a:t>2020. 10. 26.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2E411-CDB2-42C3-93EA-41C6FD2DD18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16184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2E411-CDB2-42C3-93EA-41C6FD2DD18C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48188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2E411-CDB2-42C3-93EA-41C6FD2DD18C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72345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2E411-CDB2-42C3-93EA-41C6FD2DD18C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96214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2E411-CDB2-42C3-93EA-41C6FD2DD18C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41952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23878"/>
            <a:ext cx="9144000" cy="51754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241422"/>
            <a:ext cx="9144000" cy="43204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  <p:pic>
        <p:nvPicPr>
          <p:cNvPr id="1027" name="Picture 3" descr="G:\002-KIMS BUSINESS\007-02-Googleslidesppt\02-GSppt-Contents-Kim\20170429\07-\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442" y="310690"/>
            <a:ext cx="6414918" cy="325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" name="Rectangle 1"/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98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516216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8B87355E-D241-4F84-8E34-F12EFC8C5311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8A80B83A-8DB6-4419-B9E6-5F4B7AD8250B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43C72C95-08A5-4AE8-AA2B-7F0F1D15237D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F744013E-0792-4E51-B21F-CE2E88A9BDF0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5048D8BC-6BEB-40DA-A91D-AE076BF3D670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80C6D9FC-EAE8-4EFC-AD4C-7A54C93E55DE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8CA4EF62-C0AE-487F-99C8-557E9C34CF58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C99470B5-F69C-47A6-A008-A055BC5A021B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B0E86D1-5B0C-4381-A5AE-15D3B0AA4D84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87B717A4-B04E-47EF-9C2D-21FC12E3AC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08993359-6EE8-4F9B-A1B6-07CADFE356A7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8BBF0BD-20A1-4BE9-8F51-98ACCA87025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E5999C32-E7D0-45EA-9ED9-5C3EBEF6D1A2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493FEA4D-D2EC-42FF-815F-E1C62644F9D6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DD68CD7F-C635-4A31-91AE-B21DDAD2D66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7EBF13E9-9DF3-4DA7-870E-B2463BDBB2FD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DFA2D170-A948-4315-9FB0-2033E3DE34DA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736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55" y="1131590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154419" y="1237310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171" y="1117462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898835" y="1223182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364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572000" y="1715444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343350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132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23928" y="0"/>
            <a:ext cx="5220072" cy="31478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11560" y="2787774"/>
            <a:ext cx="288032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2264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32918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6079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2525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그림 개체 틀 14">
            <a:extLst>
              <a:ext uri="{FF2B5EF4-FFF2-40B4-BE49-F238E27FC236}">
                <a16:creationId xmlns:a16="http://schemas.microsoft.com/office/drawing/2014/main" id="{9ECFE99B-B579-4A3C-A87A-75084AC09EE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1368152 h 2499742"/>
              <a:gd name="connsiteX3" fmla="*/ 3372247 w 4499992"/>
              <a:gd name="connsiteY3" fmla="*/ 1368152 h 2499742"/>
              <a:gd name="connsiteX4" fmla="*/ 3372247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1368152"/>
                </a:lnTo>
                <a:lnTo>
                  <a:pt x="3372247" y="1368152"/>
                </a:lnTo>
                <a:lnTo>
                  <a:pt x="3372247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F4858D0D-29DA-4F26-AF18-C0DEB17ABC84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644008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1137667 w 4499992"/>
              <a:gd name="connsiteY3" fmla="*/ 2499742 h 2499742"/>
              <a:gd name="connsiteX4" fmla="*/ 1137667 w 4499992"/>
              <a:gd name="connsiteY4" fmla="*/ 1368152 h 2499742"/>
              <a:gd name="connsiteX5" fmla="*/ 0 w 4499992"/>
              <a:gd name="connsiteY5" fmla="*/ 136815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1137667" y="2499742"/>
                </a:lnTo>
                <a:lnTo>
                  <a:pt x="1137667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400095AA-D917-4540-B014-EEDB5478D0D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644008" y="2643759"/>
            <a:ext cx="4499992" cy="2499742"/>
          </a:xfrm>
          <a:custGeom>
            <a:avLst/>
            <a:gdLst>
              <a:gd name="connsiteX0" fmla="*/ 1137667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0 w 4499992"/>
              <a:gd name="connsiteY3" fmla="*/ 2499742 h 2499742"/>
              <a:gd name="connsiteX4" fmla="*/ 0 w 4499992"/>
              <a:gd name="connsiteY4" fmla="*/ 1118616 h 2499742"/>
              <a:gd name="connsiteX5" fmla="*/ 1137667 w 4499992"/>
              <a:gd name="connsiteY5" fmla="*/ 1118616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1137667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0" y="2499742"/>
                </a:lnTo>
                <a:lnTo>
                  <a:pt x="0" y="1118616"/>
                </a:lnTo>
                <a:lnTo>
                  <a:pt x="1137667" y="11186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E797F658-C176-47C2-AEB4-F20B23921179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0" y="2643759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3372247 w 4499992"/>
              <a:gd name="connsiteY1" fmla="*/ 0 h 2499742"/>
              <a:gd name="connsiteX2" fmla="*/ 3372247 w 4499992"/>
              <a:gd name="connsiteY2" fmla="*/ 1118616 h 2499742"/>
              <a:gd name="connsiteX3" fmla="*/ 4499992 w 4499992"/>
              <a:gd name="connsiteY3" fmla="*/ 1118616 h 2499742"/>
              <a:gd name="connsiteX4" fmla="*/ 4499992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3372247" y="0"/>
                </a:lnTo>
                <a:lnTo>
                  <a:pt x="3372247" y="1118616"/>
                </a:lnTo>
                <a:lnTo>
                  <a:pt x="4499992" y="1118616"/>
                </a:lnTo>
                <a:lnTo>
                  <a:pt x="4499992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455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491880" y="2571750"/>
            <a:ext cx="2160240" cy="2571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652120" y="2571750"/>
            <a:ext cx="349188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0" y="2561481"/>
            <a:ext cx="1740797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1739834" y="2561481"/>
            <a:ext cx="1752046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0" y="3857625"/>
            <a:ext cx="3491880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457200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4214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1347614"/>
            <a:ext cx="9144000" cy="2448272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2" name="Rectangle 1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 userDrawn="1"/>
          </p:nvSpPr>
          <p:spPr>
            <a:xfrm>
              <a:off x="0" y="1923678"/>
              <a:ext cx="9144000" cy="1224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63027" y="2155604"/>
            <a:ext cx="4880973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63027" y="2629180"/>
            <a:ext cx="4880973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2267744" y="0"/>
            <a:ext cx="4608512" cy="5143500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6" name="Rectangle 5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286000" y="1347614"/>
              <a:ext cx="4572000" cy="2448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363838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93990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572000" y="1715444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343350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8483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7504" y="1131590"/>
            <a:ext cx="8928992" cy="388843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106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hu-HU" smtClean="0"/>
              <a:t>Kattintson ide az alcím mintájának szerkesztéséhez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25C2-21CC-4FE4-B541-597D6694574B}" type="datetimeFigureOut">
              <a:rPr lang="hu-HU" smtClean="0"/>
              <a:t>2020. 10. 26.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0081-B361-4155-A238-251D999463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0026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002-KIMS BUSINESS\007-02-Googleslidesppt\02-GSppt-Contents-Kim\20170429\07-\item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162"/>
            <a:ext cx="2527764" cy="252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23" name="Group 2">
            <a:extLst>
              <a:ext uri="{FF2B5EF4-FFF2-40B4-BE49-F238E27FC236}">
                <a16:creationId xmlns:a16="http://schemas.microsoft.com/office/drawing/2014/main" id="{75A1F0C8-ADE8-49C0-9621-BADA30C5AA62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4" name="Rectangle 1">
              <a:extLst>
                <a:ext uri="{FF2B5EF4-FFF2-40B4-BE49-F238E27FC236}">
                  <a16:creationId xmlns:a16="http://schemas.microsoft.com/office/drawing/2014/main" id="{F8E22D68-A56D-46FD-BC42-93B4EAE80021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8D24A598-D874-4C08-BEA7-301F153CADDB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53A13DC6-0EDF-4A8E-8E4D-81768F1DF80B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F2E441BD-7BE9-4A75-9DB5-735EC46026C2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C0BF37B3-A371-4645-A8AB-6294FA0012B1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D1F581C4-49C2-4733-8878-B70E3BB3F71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13">
              <a:extLst>
                <a:ext uri="{FF2B5EF4-FFF2-40B4-BE49-F238E27FC236}">
                  <a16:creationId xmlns:a16="http://schemas.microsoft.com/office/drawing/2014/main" id="{0562264D-B2F2-4788-B47F-5919F0A03323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1D2413AA-E9C9-4063-A40F-31C3653DDF8F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15">
              <a:extLst>
                <a:ext uri="{FF2B5EF4-FFF2-40B4-BE49-F238E27FC236}">
                  <a16:creationId xmlns:a16="http://schemas.microsoft.com/office/drawing/2014/main" id="{98EE8A88-944E-4EAF-802A-76F8CA0050A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0A2BE1D3-6B9D-4BA7-AAC7-928A6AA44D8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576E8FCF-68A2-4B49-93A1-8F3AE723DA83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E38FF078-492E-46D5-B6EE-4FF39A801B41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9">
              <a:extLst>
                <a:ext uri="{FF2B5EF4-FFF2-40B4-BE49-F238E27FC236}">
                  <a16:creationId xmlns:a16="http://schemas.microsoft.com/office/drawing/2014/main" id="{CE554615-93B8-4E75-BBD0-67603689B6A1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AC36994E-976C-4B08-8784-AAC20FDF60E3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id="{7EEBE4CE-D8B6-495B-ACCE-C188E8DF4878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id="{FD50BD70-C637-458B-8952-261DED7CC717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132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gradFill>
          <a:gsLst>
            <a:gs pos="0">
              <a:schemeClr val="bg1"/>
            </a:gs>
            <a:gs pos="100000">
              <a:schemeClr val="accent1">
                <a:tint val="23500"/>
                <a:satMod val="160000"/>
                <a:alpha val="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22498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51170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7504" y="1131590"/>
            <a:ext cx="8928992" cy="388843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4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3568" y="1335357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83568" y="2527876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3568" y="3720395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166260" y="1335357"/>
            <a:ext cx="6977740" cy="1011600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166260" y="2527876"/>
            <a:ext cx="6977740" cy="10116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2166260" y="3720395"/>
            <a:ext cx="6977740" cy="1011600"/>
          </a:xfrm>
          <a:prstGeom prst="rect">
            <a:avLst/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0" y="1335357"/>
            <a:ext cx="511906" cy="101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0" y="2527876"/>
            <a:ext cx="511906" cy="101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0" y="3720395"/>
            <a:ext cx="511906" cy="1011600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3" name="Group 2">
            <a:extLst>
              <a:ext uri="{FF2B5EF4-FFF2-40B4-BE49-F238E27FC236}">
                <a16:creationId xmlns:a16="http://schemas.microsoft.com/office/drawing/2014/main" id="{6E3CB9E0-2383-4255-9EF1-8268A614EEE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4" name="Rectangle 1">
              <a:extLst>
                <a:ext uri="{FF2B5EF4-FFF2-40B4-BE49-F238E27FC236}">
                  <a16:creationId xmlns:a16="http://schemas.microsoft.com/office/drawing/2014/main" id="{4B0CF6BD-3392-4544-A141-29F47B1CE57E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id="{622324D8-4779-4A27-9B32-A15B60CA1E3F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70D2B963-189F-4326-8718-BF324BCA16CC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7759F427-4CFF-402D-BAC9-E6272942E259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21B2D139-E4A6-4AA1-9E91-EB0C320C9588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E22D69FE-AEE2-458A-BB65-4421D40B3C1E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3E9B7D25-0B74-47AD-A341-CC17CE7D3CF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id="{18243A91-A937-4727-AA0C-64F7155E171A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5">
              <a:extLst>
                <a:ext uri="{FF2B5EF4-FFF2-40B4-BE49-F238E27FC236}">
                  <a16:creationId xmlns:a16="http://schemas.microsoft.com/office/drawing/2014/main" id="{DB98DEF8-FADC-4903-9196-0628B7FF4D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6">
              <a:extLst>
                <a:ext uri="{FF2B5EF4-FFF2-40B4-BE49-F238E27FC236}">
                  <a16:creationId xmlns:a16="http://schemas.microsoft.com/office/drawing/2014/main" id="{476076CE-F29A-4765-BAB5-55EF8812AA28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17">
              <a:extLst>
                <a:ext uri="{FF2B5EF4-FFF2-40B4-BE49-F238E27FC236}">
                  <a16:creationId xmlns:a16="http://schemas.microsoft.com/office/drawing/2014/main" id="{7564AFBA-D0EF-48DA-A6B6-20BBAB6A51E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18">
              <a:extLst>
                <a:ext uri="{FF2B5EF4-FFF2-40B4-BE49-F238E27FC236}">
                  <a16:creationId xmlns:a16="http://schemas.microsoft.com/office/drawing/2014/main" id="{95C98BE3-6F7D-4D6D-A2E6-A7DCB674C51A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9654DC83-FBA6-4C1B-8A2E-CCDCC688FEE7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09B23FBB-894F-4244-A484-4FA3442C3C2D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21">
              <a:extLst>
                <a:ext uri="{FF2B5EF4-FFF2-40B4-BE49-F238E27FC236}">
                  <a16:creationId xmlns:a16="http://schemas.microsoft.com/office/drawing/2014/main" id="{04F25DA4-74DC-4F1B-9ACF-4FA301DEEDD5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id="{47C35BF7-5E1C-4341-8835-40B8D75CE509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>
            <a:off x="3563888" y="1459377"/>
            <a:ext cx="3312127" cy="360000"/>
          </a:xfrm>
          <a:prstGeom prst="homePlate">
            <a:avLst>
              <a:gd name="adj" fmla="val 58282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Pentagon 7"/>
          <p:cNvSpPr/>
          <p:nvPr userDrawn="1"/>
        </p:nvSpPr>
        <p:spPr>
          <a:xfrm>
            <a:off x="3563888" y="1963541"/>
            <a:ext cx="3672128" cy="360000"/>
          </a:xfrm>
          <a:prstGeom prst="homePlate">
            <a:avLst>
              <a:gd name="adj" fmla="val 58282"/>
            </a:avLst>
          </a:prstGeom>
          <a:solidFill>
            <a:schemeClr val="accent3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Pentagon 8"/>
          <p:cNvSpPr/>
          <p:nvPr userDrawn="1"/>
        </p:nvSpPr>
        <p:spPr>
          <a:xfrm>
            <a:off x="3563888" y="2467705"/>
            <a:ext cx="4032128" cy="360000"/>
          </a:xfrm>
          <a:prstGeom prst="homePlate">
            <a:avLst>
              <a:gd name="adj" fmla="val 58282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Pentagon 11"/>
          <p:cNvSpPr/>
          <p:nvPr userDrawn="1"/>
        </p:nvSpPr>
        <p:spPr>
          <a:xfrm>
            <a:off x="3563888" y="2947558"/>
            <a:ext cx="4392128" cy="360000"/>
          </a:xfrm>
          <a:prstGeom prst="homePlate">
            <a:avLst>
              <a:gd name="adj" fmla="val 58282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140705"/>
            <a:ext cx="5218080" cy="26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021006" y="1483269"/>
            <a:ext cx="2501783" cy="18494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C13A72D2-F464-40AB-BCA5-8F0F28F9501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438FFFA1-D809-4F75-91E8-41D5DE88B0CA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6E9E44BF-838A-43E0-8C09-A63C02F7A596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A0F4344E-487C-4B76-A89D-090E9073C6F4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49C60A68-D099-48B9-9B3C-CA487F566FFB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1E673706-38E3-4D83-B2E4-D892E800DBB5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B2B00D80-B95E-42E5-9669-A63EE75AB1E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3BF28E8B-36EF-45A4-B19C-E3FB3C30889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6219DF2-62AF-47A5-A922-5121B833BBD8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2FE4491E-50BC-4C05-BE33-62624D5A1DB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D644C7C2-1E32-4F96-8E37-5EF1C7B510B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51340D8-5710-48BB-8D79-70178F6A3652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852D8D65-05B6-45C6-B11C-EFB134B1BFD4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676FE479-DB62-4E58-A30D-E949E480A1B8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14E3D49C-E692-4267-9F43-814CD90ADF4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B7A4AE3C-8634-40A6-8134-C80DE28633AC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8D838F89-BC9F-49BF-A2E3-527CFE6E254B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8434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4" r:id="rId2"/>
    <p:sldLayoutId id="2147483671" r:id="rId3"/>
    <p:sldLayoutId id="2147483661" r:id="rId4"/>
    <p:sldLayoutId id="2147483660" r:id="rId5"/>
    <p:sldLayoutId id="2147483655" r:id="rId6"/>
    <p:sldLayoutId id="2147483662" r:id="rId7"/>
    <p:sldLayoutId id="2147483663" r:id="rId8"/>
    <p:sldLayoutId id="2147483673" r:id="rId9"/>
    <p:sldLayoutId id="2147483665" r:id="rId10"/>
    <p:sldLayoutId id="2147483666" r:id="rId11"/>
    <p:sldLayoutId id="2147483667" r:id="rId12"/>
    <p:sldLayoutId id="2147483672" r:id="rId13"/>
    <p:sldLayoutId id="2147483668" r:id="rId14"/>
    <p:sldLayoutId id="2147483669" r:id="rId15"/>
    <p:sldLayoutId id="2147483656" r:id="rId16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75" r:id="rId2"/>
    <p:sldLayoutId id="2147483676" r:id="rId3"/>
    <p:sldLayoutId id="2147483677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ttaslow.org/network" TargetMode="External"/><Relationship Id="rId2" Type="http://schemas.openxmlformats.org/officeDocument/2006/relationships/hyperlink" Target="https://www.cittaslow.org/content/how-become" TargetMode="Externa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ropeangeoparks.org/wp-content/uploads/2018/02/EGN-MAGAZINE_14.pdf" TargetMode="External"/><Relationship Id="rId2" Type="http://schemas.openxmlformats.org/officeDocument/2006/relationships/hyperlink" Target="http://doi.org/10.2478/bog-2019-0022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pubs.iied.org/pdfs/11007IIED.pdf" TargetMode="External"/><Relationship Id="rId5" Type="http://schemas.openxmlformats.org/officeDocument/2006/relationships/hyperlink" Target="https://www.researchgate.net/deref/http:/dx.doi.org/10.1080/09669580802159594?_sg%5b0%5d=y9gEQD8YRdtPMsTr3whzQCkdUi_xZNQhZkADWune4bVU7S7Lw6gi_Jij5ZIQ14EZzxAFK6AUlItNOox826UyDLhTlA.VaW80LbvqbrxkCmu6-RaEPfX3SOxgizPNgjpdpbAS03yRaDFv6cgyuNZvkp9KZT2BCIxGWQgmYdtMCHc5qiO-g" TargetMode="External"/><Relationship Id="rId4" Type="http://schemas.openxmlformats.org/officeDocument/2006/relationships/hyperlink" Target="https://www.geo.de/reisen/reise-inspiration/13576-bstr-diesen-orten-laesst-sich-nachhaltig-urlaub-machen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0" y="4724113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chemeClr val="bg1"/>
                </a:solidFill>
                <a:cs typeface="Arial" pitchFamily="34" charset="0"/>
                <a:hlinkClick r:id="rId2"/>
              </a:rPr>
              <a:t>http://www.free-powerpoint-templates-design.com</a:t>
            </a:r>
            <a:endParaRPr lang="ko-KR" altLang="en-US" sz="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hu-HU" altLang="ko-KR" dirty="0" smtClean="0"/>
              <a:t>4. Szelíd turizmus</a:t>
            </a:r>
            <a:endParaRPr lang="en-US" altLang="ko-KR" dirty="0"/>
          </a:p>
        </p:txBody>
      </p:sp>
      <p:sp>
        <p:nvSpPr>
          <p:cNvPr id="12" name="Folyamatábra: Kézi adatbevitel 11">
            <a:extLst>
              <a:ext uri="{FF2B5EF4-FFF2-40B4-BE49-F238E27FC236}">
                <a16:creationId xmlns:a16="http://schemas.microsoft.com/office/drawing/2014/main" id="{6F278F94-60BA-4CE6-B1AF-44ED6021ED38}"/>
              </a:ext>
            </a:extLst>
          </p:cNvPr>
          <p:cNvSpPr/>
          <p:nvPr/>
        </p:nvSpPr>
        <p:spPr>
          <a:xfrm rot="10800000">
            <a:off x="-396551" y="10266"/>
            <a:ext cx="1472731" cy="5729835"/>
          </a:xfrm>
          <a:prstGeom prst="flowChartManualInpu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3" name="Folyamatábra: Kézi adatbevitel 12">
            <a:extLst>
              <a:ext uri="{FF2B5EF4-FFF2-40B4-BE49-F238E27FC236}">
                <a16:creationId xmlns:a16="http://schemas.microsoft.com/office/drawing/2014/main" id="{591593CB-673D-47DE-B12D-206B4FCD1A0C}"/>
              </a:ext>
            </a:extLst>
          </p:cNvPr>
          <p:cNvSpPr/>
          <p:nvPr/>
        </p:nvSpPr>
        <p:spPr>
          <a:xfrm rot="10800000">
            <a:off x="-756591" y="-164554"/>
            <a:ext cx="1374721" cy="5531423"/>
          </a:xfrm>
          <a:prstGeom prst="flowChartManualInp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14" name="Kép 13">
            <a:extLst>
              <a:ext uri="{FF2B5EF4-FFF2-40B4-BE49-F238E27FC236}">
                <a16:creationId xmlns:a16="http://schemas.microsoft.com/office/drawing/2014/main" id="{D197AC08-97E7-47FD-9566-82F1B848E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1470"/>
            <a:ext cx="1872208" cy="53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 smtClean="0"/>
              <a:t>A szelíd turizmus hatásai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hu-HU" altLang="ko-KR" dirty="0" smtClean="0"/>
              <a:t>Michalkó: 2012, 203-214 alapján</a:t>
            </a:r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467544" y="1868428"/>
            <a:ext cx="2628000" cy="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7"/>
          <p:cNvSpPr/>
          <p:nvPr/>
        </p:nvSpPr>
        <p:spPr>
          <a:xfrm>
            <a:off x="683568" y="1421157"/>
            <a:ext cx="2232247" cy="26304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Környezeti 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2115457"/>
            <a:ext cx="2988040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 turizmus: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környezet (levegő, talaj, víz, bioszféra) maximális terhelése, megváltoztatása, a turizmus érdekeinek való alárendelése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Piacképes, tájidegen épületek és egyéb tájképi elemek létrehozása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Turisztikai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infrastruktúra épül </a:t>
            </a: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Szelíd turizmus: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környezet minimális terhelése, megóvása, a turizmussal való összehangolása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Lokális értékeket szem előtt tartó építkezések, tájrekonstrukciók 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turisták jellemzően a helyiek infrastruktúráját használják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14927" y="1868428"/>
            <a:ext cx="2628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915815" y="2066302"/>
            <a:ext cx="3600400" cy="28392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 turizmus: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Erősebb társadalmi mobilitás 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minden 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irányban (pl. szezonális munkaerő)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társadalom szerkezeti átalakulása (pl. az egyoldalúan turizmusra épülő gazdaságú desztinációkban) 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turisták magatartásmintáinak átvétele, a tradicionális minták elhagyása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Deviancia megjelenése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kommunikáció átalakulása (pl. a fő küldőterület nyelvi hatása)    </a:t>
            </a:r>
          </a:p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Szelíd turizmus: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társadalmi és kulturális értékek megőrzése, a turizmussal való összehangolása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lakosság és a látogatók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edukálása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érzékenyítése 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turistával való kapcsolat spontánabb, kevésbé átmeneti jellegű és kevésbé hierarchikus  </a:t>
            </a:r>
            <a:endParaRPr lang="en-US" altLang="ko-KR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62310" y="1868428"/>
            <a:ext cx="262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300191" y="1758907"/>
            <a:ext cx="2952325" cy="33316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 turizmus: 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fizetési mérlegre való hatás, a bevételekre gyakorolt hatás, a GDP-hez való hozzájárulás erősen pozitív és relatív gyors befolyásolása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turizmus gazdasági jelentősége kiemelkedő, a hagyományos gazdasági szerkezet megváltozik (pl. turizmustól való függés) 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Jelentős/meghatározó munkahelyteremtő hatás </a:t>
            </a:r>
          </a:p>
          <a:p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Szelíd turizmus: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főbb gazdasági mutatókra gyakorolt hatások mértéke kisebb, üteme lassabb (fokozatos építkezés)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hagyományos gazdasági szerkezet </a:t>
            </a:r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jellemzően megmarad 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(a vonzerő része) és kiegészül a turizmussal 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Amennyiben a turizmus válik meghatározó szektorrá, úgy ez a lakosság belegyezésével, bevonásával és gazdasági érdekei szerint történik 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Inkább kiegészítő munkahelyteremtő hatás </a:t>
            </a:r>
          </a:p>
        </p:txBody>
      </p:sp>
      <p:sp>
        <p:nvSpPr>
          <p:cNvPr id="14" name="Rounded Rectangle 27"/>
          <p:cNvSpPr/>
          <p:nvPr/>
        </p:nvSpPr>
        <p:spPr>
          <a:xfrm>
            <a:off x="6228186" y="1469031"/>
            <a:ext cx="2160238" cy="26131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hu-HU" altLang="ko-KR" dirty="0" smtClean="0"/>
              <a:t>Gazdasági </a:t>
            </a:r>
            <a:endParaRPr lang="ko-KR" altLang="en-US" dirty="0"/>
          </a:p>
        </p:txBody>
      </p:sp>
      <p:sp>
        <p:nvSpPr>
          <p:cNvPr id="15" name="Oval 21"/>
          <p:cNvSpPr>
            <a:spLocks noChangeAspect="1"/>
          </p:cNvSpPr>
          <p:nvPr/>
        </p:nvSpPr>
        <p:spPr>
          <a:xfrm>
            <a:off x="3419872" y="1425602"/>
            <a:ext cx="2304256" cy="34816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hu-HU" altLang="ko-KR" dirty="0" smtClean="0"/>
              <a:t>Társadalmi </a:t>
            </a:r>
            <a:endParaRPr lang="ko-KR" altLang="en-US" dirty="0"/>
          </a:p>
        </p:txBody>
      </p:sp>
      <p:pic>
        <p:nvPicPr>
          <p:cNvPr id="16" name="Kép 15">
            <a:extLst>
              <a:ext uri="{FF2B5EF4-FFF2-40B4-BE49-F238E27FC236}">
                <a16:creationId xmlns:a16="http://schemas.microsoft.com/office/drawing/2014/main" id="{CDC60189-AC7D-4F48-9255-8C61ECE9AE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116439" y="4818204"/>
            <a:ext cx="53640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100" dirty="0" smtClean="0"/>
              <a:t>Megállító kérdés 3. Mennyiben kizárólag pozitív, illetve negatív hatások a fentiek?  </a:t>
            </a:r>
            <a:endParaRPr lang="hu-HU" sz="1100" dirty="0"/>
          </a:p>
        </p:txBody>
      </p:sp>
    </p:spTree>
    <p:extLst>
      <p:ext uri="{BB962C8B-B14F-4D97-AF65-F5344CB8AC3E}">
        <p14:creationId xmlns:p14="http://schemas.microsoft.com/office/powerpoint/2010/main" val="3867788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4.2. A szelíd turizmus megjelenési területei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602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477"/>
            <a:ext cx="9144000" cy="858017"/>
          </a:xfrm>
        </p:spPr>
        <p:txBody>
          <a:bodyPr/>
          <a:lstStyle/>
          <a:p>
            <a:r>
              <a:rPr lang="hu-HU" altLang="ko-KR" sz="3200" dirty="0" smtClean="0"/>
              <a:t>A szelíd turizmus megjelenése az utazói döntésben</a:t>
            </a:r>
            <a:endParaRPr lang="ko-KR" alt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0" y="2306365"/>
            <a:ext cx="9144000" cy="36000"/>
          </a:xfrm>
          <a:prstGeom prst="rect">
            <a:avLst/>
          </a:prstGeom>
          <a:solidFill>
            <a:srgbClr val="64994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397354" y="21759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Diamond 8"/>
          <p:cNvSpPr/>
          <p:nvPr/>
        </p:nvSpPr>
        <p:spPr>
          <a:xfrm>
            <a:off x="2836559" y="2175987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4405623" y="2142104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7642682" y="2157989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654108"/>
            <a:ext cx="79208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Úticél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87486" y="1544682"/>
            <a:ext cx="137524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Közlekedési eszköz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00792" y="1635646"/>
            <a:ext cx="14140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Szálláshely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92280" y="1635646"/>
            <a:ext cx="137079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Programok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7505" y="2877889"/>
            <a:ext cx="1080119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Lehetőleg közeli, eredeti tájértéküket/kultúrájukat megőrző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desztinációk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82261" y="2992243"/>
            <a:ext cx="1542576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Kisebb ökológiai lábnyom a cél, lehetőleg repülőgép igénybevétele nélkül / kevés poggyász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35896" y="2622912"/>
            <a:ext cx="1783425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Előnyben a minősítetten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ökotudatos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a lokális építészethez illeszkedő, helyi tulajdonú/üzemeltetésű szálláshelyek / áram- és víztakarékosság a fogyasztásban</a:t>
            </a:r>
          </a:p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08303" y="2622912"/>
            <a:ext cx="1272123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Klímasemleges, aktivitást igénylő programok a természetben /  a helyi kultúra megismerése és tiszteletben tartása / cél a bevonódás, a megtapasztalás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5" name="Kép 44">
            <a:extLst>
              <a:ext uri="{FF2B5EF4-FFF2-40B4-BE49-F238E27FC236}">
                <a16:creationId xmlns:a16="http://schemas.microsoft.com/office/drawing/2014/main" id="{62B8F154-C6DF-4BE9-B7FF-7596FAC289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6" name="Diamond 9"/>
          <p:cNvSpPr/>
          <p:nvPr/>
        </p:nvSpPr>
        <p:spPr>
          <a:xfrm>
            <a:off x="6024152" y="2157989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TextBox 14"/>
          <p:cNvSpPr txBox="1"/>
          <p:nvPr/>
        </p:nvSpPr>
        <p:spPr>
          <a:xfrm>
            <a:off x="5320360" y="1621078"/>
            <a:ext cx="1627903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Étkezés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0" name="TextBox 42"/>
          <p:cNvSpPr txBox="1"/>
          <p:nvPr/>
        </p:nvSpPr>
        <p:spPr>
          <a:xfrm>
            <a:off x="5508104" y="2899909"/>
            <a:ext cx="1481897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Helyi alapanyagokból készült tájjellegű ételek, italok / minősítetten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ökotudatos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vendéglátóhelyek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1" name="Diamond 7"/>
          <p:cNvSpPr/>
          <p:nvPr/>
        </p:nvSpPr>
        <p:spPr>
          <a:xfrm>
            <a:off x="1452151" y="21759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TextBox 12"/>
          <p:cNvSpPr txBox="1"/>
          <p:nvPr/>
        </p:nvSpPr>
        <p:spPr>
          <a:xfrm>
            <a:off x="1004227" y="1163958"/>
            <a:ext cx="13275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Utazás időpontja és időtartama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3" name="TextBox 30"/>
          <p:cNvSpPr txBox="1"/>
          <p:nvPr/>
        </p:nvSpPr>
        <p:spPr>
          <a:xfrm>
            <a:off x="1127933" y="3048399"/>
            <a:ext cx="108011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Szezonon kívül, hosszabb a tartózkodási idő preferált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3762734" y="4437345"/>
            <a:ext cx="25941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Tanári magyarázat </a:t>
            </a:r>
            <a:r>
              <a:rPr lang="hu-HU" sz="1200" dirty="0" smtClean="0"/>
              <a:t>5.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82399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3200" dirty="0" smtClean="0"/>
              <a:t>A szelíd turizmus megjelenése a közlekedésben és a desztinációban</a:t>
            </a:r>
            <a:endParaRPr lang="ko-KR" altLang="en-US" sz="3200" dirty="0"/>
          </a:p>
        </p:txBody>
      </p:sp>
      <p:sp>
        <p:nvSpPr>
          <p:cNvPr id="4" name="Rectangle 3"/>
          <p:cNvSpPr/>
          <p:nvPr/>
        </p:nvSpPr>
        <p:spPr>
          <a:xfrm flipV="1">
            <a:off x="761092" y="1563636"/>
            <a:ext cx="273078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92079" y="1557810"/>
            <a:ext cx="2880321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92080" y="1131591"/>
            <a:ext cx="2880320" cy="3600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Szelíd turizmus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395536" y="1131590"/>
            <a:ext cx="3744416" cy="36004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Kemény turizmus (tömegturizmus)</a:t>
            </a:r>
            <a:endParaRPr lang="ko-KR" altLang="en-US" dirty="0"/>
          </a:p>
        </p:txBody>
      </p:sp>
      <p:sp>
        <p:nvSpPr>
          <p:cNvPr id="8" name="TextBox 6"/>
          <p:cNvSpPr txBox="1"/>
          <p:nvPr/>
        </p:nvSpPr>
        <p:spPr>
          <a:xfrm>
            <a:off x="251520" y="1975058"/>
            <a:ext cx="4536504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Légi közlekedés, hagyományos autós turizmus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Buszos városnézés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Óceánjáró turistahajók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Légkondicionált szálláshelyek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Luxusszolgáltatások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Szezonális koncentráció sűrű beépítésű üdülő desztinációkban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Túlméretezett fesztiválok és egyéb rendezvények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Nem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újrahasznosítható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egyszer használatos szolgáltatói eszközök a vendéglátásban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Őshonos élőlény, helyi kőzet stb., mint ajándéktárgy 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Nagy zaj-, hang-, vizuális és egyéb szennyezéssel járó rendezvények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környezetet átalakító, ahhoz nem illeszkedő sportok (golf, rally esetenként)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környezetet átalakító, károsító hatású turisztikai beruházások 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765720"/>
            <a:ext cx="9144000" cy="365869"/>
          </a:xfrm>
        </p:spPr>
        <p:txBody>
          <a:bodyPr/>
          <a:lstStyle/>
          <a:p>
            <a:pPr lvl="0"/>
            <a:r>
              <a:rPr lang="hu-HU" altLang="ko-KR" dirty="0" smtClean="0"/>
              <a:t>Fülep, 2003: 14</a:t>
            </a:r>
            <a:endParaRPr lang="en-US" altLang="ko-KR" dirty="0"/>
          </a:p>
        </p:txBody>
      </p:sp>
      <p:sp>
        <p:nvSpPr>
          <p:cNvPr id="13" name="TextBox 6"/>
          <p:cNvSpPr txBox="1"/>
          <p:nvPr/>
        </p:nvSpPr>
        <p:spPr>
          <a:xfrm>
            <a:off x="4788024" y="1805782"/>
            <a:ext cx="4248472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Vonat, autómegosztás, gyalogos és kerékpáros turizmus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Gyalogos városnézés / városnézés közösségi közlekedés, kerékpár,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segway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stb. igénybevételével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Kisebb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méretű, a környezetet jobban kímélő hajók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éghajlatnak megfelelő építésű szálláshelyek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Minőségi, de fenntartható szemléletű szolgáltatások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Időbeli dekoncentráció a mérsékelt beépítésű üdülő desztinációkban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terhelhetőséghez igazított kapacitáskorlát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Újrahasznosítható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környezetbarát, visszaváltható szolgáltatói eszközök a vendéglátásban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Természetvédelmi szempontok szerint készült ajándéktárgyak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lakosság és környezet tiszteletben tartásával megállapított különböző szennyezési korlátok a rendezvényeken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környezethez illeszkedő sportok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környezet megőrzését prioritásként kezelő turisztikai beruházások         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7451709" y="216404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Tanári magyarázat </a:t>
            </a:r>
            <a:r>
              <a:rPr lang="hu-HU" sz="1200" dirty="0" smtClean="0"/>
              <a:t>6.</a:t>
            </a:r>
            <a:endParaRPr lang="hu-HU" sz="1200" dirty="0"/>
          </a:p>
          <a:p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336247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800" dirty="0" smtClean="0"/>
              <a:t>A szelíd turizmus alapelveinek megjelenése a turizmuspolitikában, turizmustervezésben</a:t>
            </a:r>
            <a:endParaRPr lang="ko-KR" altLang="en-US" sz="2800" dirty="0"/>
          </a:p>
        </p:txBody>
      </p:sp>
      <p:sp>
        <p:nvSpPr>
          <p:cNvPr id="4" name="Rectangle 3"/>
          <p:cNvSpPr/>
          <p:nvPr/>
        </p:nvSpPr>
        <p:spPr>
          <a:xfrm flipV="1">
            <a:off x="761092" y="1563636"/>
            <a:ext cx="273078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92079" y="1557810"/>
            <a:ext cx="2880321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92080" y="1131591"/>
            <a:ext cx="2880320" cy="3600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Szelíd turizmus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251520" y="1131590"/>
            <a:ext cx="4104456" cy="36004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Kemény turizmus (tömegturizmus)</a:t>
            </a:r>
            <a:endParaRPr lang="ko-KR" altLang="en-US" dirty="0"/>
          </a:p>
        </p:txBody>
      </p:sp>
      <p:sp>
        <p:nvSpPr>
          <p:cNvPr id="8" name="TextBox 6"/>
          <p:cNvSpPr txBox="1"/>
          <p:nvPr/>
        </p:nvSpPr>
        <p:spPr>
          <a:xfrm>
            <a:off x="-30263" y="1333909"/>
            <a:ext cx="4536504" cy="364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turistaérkezések koncentrációjának fenntartása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Szakképzetlen munkaerő alkalmazása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„Sztereotip” nyaralási ajánlatok terjesztése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Kemény, rámenős eladás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turizmus gazdasági csodaszerként való kezelése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Együttműködés nélküli fejlesztés, projekt-központú szemlélet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Szétszórt beruházások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Korlátlan fejlesztés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Invazív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tájhasználat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 épületek/férőhelyek létesítése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turizmus fejlesztése minden területen, a helyi lakosság bevonása nélkül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összes elérhető munkaerő kihasználása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gazdasági előnyök kizárólagos elsőbbsége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agráriumhoz kapcsolódó lakosság pusztán földtulajdonosként / turisztikai munkaerőként való figyelembevétele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szociális költségek társadalomra hárítása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egyéni közlekedés támogatása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Igazodás a maximális kereslethez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Globális városi / tájidegen építészet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Általános automatizálás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788024" y="1333006"/>
            <a:ext cx="4323126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turistaérkezések dekoncentrációja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szakmai képzés hangsúlya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Látogatók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edukálása</a:t>
            </a: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„Szívélyes” eladás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 ajánlatok kutatása, hangsúllyal az alternatív turizmuson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Fejlesztés előtti tervezés, koncepció-központú szemlélet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Koncentrált beruházások, figyelemmel a szabadon hagyott területek arányára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Tájmegőrzés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Meglévő épületek/férőhelyek hasznosítása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turizmus fejlesztés csak az alkalmas területeken, a helyi lakosság bevonásával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Lehetőség szerint helyi munkaerő igénybevétele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Tervezés a gazdasági, környezeti és társadalmi tényezők és hatások szem előtt tartásával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hagyományos gazdasági szerkezet (pl. mezőgazdaság) megőrzése, támogatása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szociális költségeket az okozó viseli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közösségi közlekedés támogatása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átlagos, vagy az optimális kereslethez való alkalmazkodás 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Helyi hagyományokhoz illeszkedő építészet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Szelektív technikai fejlesztés </a:t>
            </a:r>
          </a:p>
          <a:p>
            <a:pPr marL="171450" indent="-171450">
              <a:buFontTx/>
              <a:buChar char="-"/>
            </a:pP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1"/>
            <a:ext cx="9144000" cy="365869"/>
          </a:xfrm>
        </p:spPr>
        <p:txBody>
          <a:bodyPr/>
          <a:lstStyle/>
          <a:p>
            <a:pPr lvl="0"/>
            <a:r>
              <a:rPr lang="hu-HU" altLang="ko-KR" dirty="0" err="1" smtClean="0"/>
              <a:t>Krippendorf</a:t>
            </a:r>
            <a:r>
              <a:rPr lang="hu-HU" altLang="ko-KR" dirty="0" smtClean="0"/>
              <a:t> (1975) alapján Tasnádi, 1998: 235 </a:t>
            </a:r>
            <a:endParaRPr lang="en-US" altLang="ko-KR" dirty="0"/>
          </a:p>
        </p:txBody>
      </p:sp>
      <p:sp>
        <p:nvSpPr>
          <p:cNvPr id="3" name="Szövegdoboz 2"/>
          <p:cNvSpPr txBox="1"/>
          <p:nvPr/>
        </p:nvSpPr>
        <p:spPr>
          <a:xfrm>
            <a:off x="2303748" y="4191293"/>
            <a:ext cx="26197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Feladat 1. Nézzen utána, megjelenik-e és amennyiben igen, milyen módon a szelíd turizmus koncepciója az NTS 2030-ban vagy egy tetszőlegesen választott hazai desztináció turizmus stratégiájában!  </a:t>
            </a:r>
            <a:endParaRPr lang="hu-HU" sz="1000" dirty="0"/>
          </a:p>
        </p:txBody>
      </p:sp>
      <p:sp>
        <p:nvSpPr>
          <p:cNvPr id="12" name="Szövegdoboz 11"/>
          <p:cNvSpPr txBox="1"/>
          <p:nvPr/>
        </p:nvSpPr>
        <p:spPr>
          <a:xfrm>
            <a:off x="1691680" y="2427734"/>
            <a:ext cx="3231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4. Tud </a:t>
            </a:r>
            <a:r>
              <a:rPr lang="hu-HU" sz="1000" dirty="0" err="1" smtClean="0"/>
              <a:t>invazív</a:t>
            </a:r>
            <a:r>
              <a:rPr lang="hu-HU" sz="1000" dirty="0" smtClean="0"/>
              <a:t> tájhasználatra, illetve tájmegőrzésre hazai és nemzetközi példát mondani?  </a:t>
            </a:r>
            <a:endParaRPr lang="hu-HU" sz="1000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6300192" y="1743694"/>
            <a:ext cx="31683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dirty="0"/>
              <a:t>Megállító </a:t>
            </a:r>
            <a:r>
              <a:rPr lang="hu-HU" sz="900" dirty="0" smtClean="0"/>
              <a:t>kérdés 5. </a:t>
            </a:r>
            <a:r>
              <a:rPr lang="hu-HU" sz="900" dirty="0"/>
              <a:t>Tud </a:t>
            </a:r>
            <a:r>
              <a:rPr lang="hu-HU" sz="900" dirty="0" smtClean="0"/>
              <a:t>tájidegen, illetve a helyi hagyományokhoz illeszkedő építészetre hazai és nemzetközi példát </a:t>
            </a:r>
            <a:r>
              <a:rPr lang="hu-HU" sz="900" dirty="0"/>
              <a:t>mondani?  </a:t>
            </a:r>
          </a:p>
        </p:txBody>
      </p:sp>
    </p:spTree>
    <p:extLst>
      <p:ext uri="{BB962C8B-B14F-4D97-AF65-F5344CB8AC3E}">
        <p14:creationId xmlns:p14="http://schemas.microsoft.com/office/powerpoint/2010/main" val="510710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4.3. A szelíd turizmushoz kapcsolódó turizmusformák, turisztikai termékek 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154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800" dirty="0" smtClean="0"/>
              <a:t>A turizmusformák és turisztikai termékek besorolása a szelíd és a kemény turizmus rendszerébe </a:t>
            </a:r>
            <a:endParaRPr lang="ko-KR" alt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1"/>
            <a:ext cx="9144000" cy="379185"/>
          </a:xfrm>
        </p:spPr>
        <p:txBody>
          <a:bodyPr/>
          <a:lstStyle/>
          <a:p>
            <a:pPr lvl="0"/>
            <a:r>
              <a:rPr lang="hu-HU" altLang="ko-KR" dirty="0" smtClean="0"/>
              <a:t>Fülep, 2003: </a:t>
            </a:r>
            <a:r>
              <a:rPr lang="hu-HU" altLang="ko-KR" smtClean="0"/>
              <a:t>15 alapján</a:t>
            </a:r>
            <a:endParaRPr lang="en-US" altLang="ko-KR" dirty="0"/>
          </a:p>
        </p:txBody>
      </p:sp>
      <p:sp>
        <p:nvSpPr>
          <p:cNvPr id="5" name="Diamond 4"/>
          <p:cNvSpPr/>
          <p:nvPr/>
        </p:nvSpPr>
        <p:spPr>
          <a:xfrm>
            <a:off x="3741995" y="1533792"/>
            <a:ext cx="1648796" cy="164879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Diamond 5"/>
          <p:cNvSpPr/>
          <p:nvPr/>
        </p:nvSpPr>
        <p:spPr>
          <a:xfrm>
            <a:off x="815501" y="2443401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Diamond 6"/>
          <p:cNvSpPr/>
          <p:nvPr/>
        </p:nvSpPr>
        <p:spPr>
          <a:xfrm>
            <a:off x="6973494" y="1165144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857" y="4166857"/>
            <a:ext cx="194421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 turizmus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89781" y="4235671"/>
            <a:ext cx="204954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Szelíd turizmus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69203" y="2671950"/>
            <a:ext cx="1358307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Hagyományos 3S üdülőturizmus 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02817" y="2096581"/>
            <a:ext cx="133112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Kulturális 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74390" y="1841761"/>
            <a:ext cx="133112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Ökoturizmus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" name="Diamond 5"/>
          <p:cNvSpPr/>
          <p:nvPr/>
        </p:nvSpPr>
        <p:spPr>
          <a:xfrm>
            <a:off x="119948" y="1171252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26"/>
          <p:cNvSpPr txBox="1"/>
          <p:nvPr/>
        </p:nvSpPr>
        <p:spPr>
          <a:xfrm>
            <a:off x="84167" y="1787998"/>
            <a:ext cx="17203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Bevásárlóturizmus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8" name="Diamond 4"/>
          <p:cNvSpPr/>
          <p:nvPr/>
        </p:nvSpPr>
        <p:spPr>
          <a:xfrm>
            <a:off x="3750709" y="3221128"/>
            <a:ext cx="1648796" cy="164879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26"/>
          <p:cNvSpPr txBox="1"/>
          <p:nvPr/>
        </p:nvSpPr>
        <p:spPr>
          <a:xfrm>
            <a:off x="3741995" y="3851856"/>
            <a:ext cx="175625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Egészségturizmus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Diamond 6"/>
          <p:cNvSpPr/>
          <p:nvPr/>
        </p:nvSpPr>
        <p:spPr>
          <a:xfrm>
            <a:off x="7360645" y="2712285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28"/>
          <p:cNvSpPr txBox="1"/>
          <p:nvPr/>
        </p:nvSpPr>
        <p:spPr>
          <a:xfrm>
            <a:off x="7468100" y="3278181"/>
            <a:ext cx="138250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Falusi 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Diamond 5"/>
          <p:cNvSpPr/>
          <p:nvPr/>
        </p:nvSpPr>
        <p:spPr>
          <a:xfrm>
            <a:off x="1951536" y="1224544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Diamond 5"/>
          <p:cNvSpPr/>
          <p:nvPr/>
        </p:nvSpPr>
        <p:spPr>
          <a:xfrm>
            <a:off x="2249929" y="2920979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Diamond 5"/>
          <p:cNvSpPr/>
          <p:nvPr/>
        </p:nvSpPr>
        <p:spPr>
          <a:xfrm>
            <a:off x="5178527" y="1133286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Diamond 5"/>
          <p:cNvSpPr/>
          <p:nvPr/>
        </p:nvSpPr>
        <p:spPr>
          <a:xfrm>
            <a:off x="5462731" y="2826155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67033" y="4657863"/>
            <a:ext cx="894240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100" dirty="0" smtClean="0"/>
              <a:t>Feladat 2. </a:t>
            </a:r>
            <a:r>
              <a:rPr lang="hu-HU" sz="1100" dirty="0"/>
              <a:t>Mely turizmusformák és /vagy turisztikai termékek tartozhatnak az üres négyzetekbe? Hozzon legalább 4 példát és indokolja meg a választását!</a:t>
            </a:r>
          </a:p>
          <a:p>
            <a:endParaRPr lang="hu-HU" sz="1200" dirty="0"/>
          </a:p>
        </p:txBody>
      </p:sp>
      <p:sp>
        <p:nvSpPr>
          <p:cNvPr id="44" name="Szövegdoboz 43"/>
          <p:cNvSpPr txBox="1"/>
          <p:nvPr/>
        </p:nvSpPr>
        <p:spPr>
          <a:xfrm>
            <a:off x="2340158" y="176959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?</a:t>
            </a:r>
            <a:endParaRPr lang="hu-HU" sz="2800" dirty="0"/>
          </a:p>
        </p:txBody>
      </p:sp>
      <p:sp>
        <p:nvSpPr>
          <p:cNvPr id="45" name="Szövegdoboz 44"/>
          <p:cNvSpPr txBox="1"/>
          <p:nvPr/>
        </p:nvSpPr>
        <p:spPr>
          <a:xfrm>
            <a:off x="2628781" y="3525263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?</a:t>
            </a:r>
            <a:endParaRPr lang="hu-HU" sz="2800" dirty="0"/>
          </a:p>
        </p:txBody>
      </p:sp>
      <p:sp>
        <p:nvSpPr>
          <p:cNvPr id="46" name="Szövegdoboz 45"/>
          <p:cNvSpPr txBox="1"/>
          <p:nvPr/>
        </p:nvSpPr>
        <p:spPr>
          <a:xfrm>
            <a:off x="5551613" y="1633895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?</a:t>
            </a:r>
            <a:endParaRPr lang="hu-HU" sz="2800" dirty="0"/>
          </a:p>
        </p:txBody>
      </p:sp>
      <p:sp>
        <p:nvSpPr>
          <p:cNvPr id="47" name="Szövegdoboz 46"/>
          <p:cNvSpPr txBox="1"/>
          <p:nvPr/>
        </p:nvSpPr>
        <p:spPr>
          <a:xfrm>
            <a:off x="5870926" y="331723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?</a:t>
            </a:r>
            <a:endParaRPr lang="hu-HU" sz="28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251521" y="1134718"/>
            <a:ext cx="8599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/>
              <a:t>Megállító </a:t>
            </a:r>
            <a:r>
              <a:rPr lang="hu-HU" sz="1000" dirty="0" smtClean="0"/>
              <a:t>kérdés 6. Mikor tartozik a szelíd, és mikor a kemény turizmus körébe a kulturális turizmus, illetve az egészségturizmus? Mondjon példákat!  </a:t>
            </a:r>
            <a:endParaRPr lang="hu-HU" sz="1000" dirty="0"/>
          </a:p>
          <a:p>
            <a:endParaRPr lang="hu-HU" dirty="0"/>
          </a:p>
        </p:txBody>
      </p:sp>
      <p:sp>
        <p:nvSpPr>
          <p:cNvPr id="8" name="Szövegdoboz 7"/>
          <p:cNvSpPr txBox="1"/>
          <p:nvPr/>
        </p:nvSpPr>
        <p:spPr>
          <a:xfrm>
            <a:off x="67033" y="4439823"/>
            <a:ext cx="28487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Tanári magyarázat </a:t>
            </a:r>
            <a:r>
              <a:rPr lang="hu-HU" sz="1200" dirty="0" smtClean="0"/>
              <a:t>7.</a:t>
            </a:r>
            <a:endParaRPr lang="hu-HU" sz="1200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98219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400" dirty="0" smtClean="0"/>
              <a:t>Jellemzően a  szelíd turizmushoz sorolható turizmusformák és turisztikai termékek  </a:t>
            </a:r>
            <a:endParaRPr lang="ko-KR" alt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 dirty="0"/>
          </a:p>
          <a:p>
            <a:pPr lvl="0"/>
            <a:r>
              <a:rPr lang="hu-HU" dirty="0"/>
              <a:t> </a:t>
            </a:r>
            <a:r>
              <a:rPr lang="hu-HU" altLang="ko-KR" dirty="0"/>
              <a:t>Fülep, 2003: </a:t>
            </a:r>
            <a:r>
              <a:rPr lang="hu-HU" altLang="ko-KR" dirty="0" smtClean="0"/>
              <a:t>15; Zimmermann, </a:t>
            </a:r>
            <a:r>
              <a:rPr lang="hu-HU" altLang="ko-KR" dirty="0" err="1" smtClean="0"/>
              <a:t>Pizzera</a:t>
            </a:r>
            <a:r>
              <a:rPr lang="hu-HU" altLang="ko-KR" dirty="0" smtClean="0"/>
              <a:t>, 2016: 192-198; </a:t>
            </a:r>
            <a:r>
              <a:rPr lang="hu-HU" altLang="ko-KR" dirty="0" err="1" smtClean="0"/>
              <a:t>Bacsi</a:t>
            </a:r>
            <a:r>
              <a:rPr lang="hu-HU" altLang="ko-KR" dirty="0" smtClean="0"/>
              <a:t>, </a:t>
            </a:r>
            <a:r>
              <a:rPr lang="hu-HU" altLang="ko-KR" dirty="0"/>
              <a:t>Tóth, 2019: </a:t>
            </a:r>
            <a:r>
              <a:rPr lang="hu-HU" altLang="ko-KR" dirty="0" smtClean="0"/>
              <a:t>28-29 alapján saját kiegészítés</a:t>
            </a:r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Rectangle 3"/>
          <p:cNvSpPr/>
          <p:nvPr/>
        </p:nvSpPr>
        <p:spPr>
          <a:xfrm>
            <a:off x="759276" y="1318858"/>
            <a:ext cx="3240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14569" y="1285737"/>
            <a:ext cx="3240000" cy="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14569" y="995284"/>
            <a:ext cx="3160041" cy="23029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Kultúrához kapcsolódóan 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794597" y="1041482"/>
            <a:ext cx="2935787" cy="230293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Természethez kapcsolódóan </a:t>
            </a:r>
            <a:endParaRPr lang="ko-KR" altLang="en-US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Box 6"/>
          <p:cNvSpPr txBox="1"/>
          <p:nvPr/>
        </p:nvSpPr>
        <p:spPr>
          <a:xfrm>
            <a:off x="168755" y="1768085"/>
            <a:ext cx="3683165" cy="32316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Ökoturizmus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accent1"/>
                </a:solidFill>
                <a:cs typeface="Arial" pitchFamily="34" charset="0"/>
              </a:rPr>
              <a:t>Geoturizmus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Számos </a:t>
            </a: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aktív turizmus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hoz sorolható termék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természetjárás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vízi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és szárazföldi aktív sportturizmus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(nem a tömegrendezvények)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kerékpáros turizmus, 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lovas turizmus, 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szelíd kalandturizmus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Speciális, jellemzően újabb megjelenésű niche-termékek 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mezítlábas túraösvények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téli hóbakancsos hegyi túrák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swingolf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… 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…</a:t>
            </a:r>
          </a:p>
          <a:p>
            <a:pPr marL="171450" indent="-171450">
              <a:buFontTx/>
              <a:buChar char="-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076056" y="1465922"/>
            <a:ext cx="3609736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Kulturális örökségturisztikai termékek, pl.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>
                <a:solidFill>
                  <a:schemeClr val="accent1"/>
                </a:solidFill>
                <a:cs typeface="Arial" pitchFamily="34" charset="0"/>
              </a:rPr>
              <a:t>tematikus </a:t>
            </a: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utak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etnikai </a:t>
            </a:r>
            <a:r>
              <a:rPr lang="hu-HU" altLang="ko-KR" sz="1200" dirty="0">
                <a:solidFill>
                  <a:schemeClr val="accent1"/>
                </a:solidFill>
                <a:cs typeface="Arial" pitchFamily="34" charset="0"/>
              </a:rPr>
              <a:t>turizmus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Vidéki (</a:t>
            </a:r>
            <a:r>
              <a:rPr lang="hu-HU" altLang="ko-KR" sz="1200" dirty="0" err="1" smtClean="0">
                <a:solidFill>
                  <a:schemeClr val="accent1"/>
                </a:solidFill>
                <a:cs typeface="Arial" pitchFamily="34" charset="0"/>
              </a:rPr>
              <a:t>rurális</a:t>
            </a: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) turizmus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hoz sorolható termékek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falusi turizmus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agroturizmus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</a:t>
            </a: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gasztronómiai turizmus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számos terméke (jellemzően nem a tömegeket vonzó gasztronómiai fesztiválok) 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Speciális, jellemzően újabb megjelenésű niche-termékek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önkéntes/karitatív turizmus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közösségi turizmus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community-based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tourism, CBT) 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…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…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4355976" y="4474001"/>
            <a:ext cx="43298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7. Mely </a:t>
            </a:r>
            <a:r>
              <a:rPr lang="hu-HU" sz="1000" dirty="0" err="1" smtClean="0"/>
              <a:t>desztinációk</a:t>
            </a:r>
            <a:r>
              <a:rPr lang="hu-HU" sz="1000" dirty="0" smtClean="0"/>
              <a:t> és mely küldőterületek jellemezhetik az etnikai turizmust, az önkéntes turizmust, és az archaikus életmódot bemutató közösségi turizmust?  </a:t>
            </a:r>
            <a:endParaRPr lang="hu-HU" sz="10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168755" y="1372003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Magyarázó videó 2.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463137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389" y="2999550"/>
            <a:ext cx="2828854" cy="2001413"/>
          </a:xfrm>
          <a:prstGeom prst="rect">
            <a:avLst/>
          </a:prstGeom>
        </p:spPr>
      </p:pic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Niche-termékek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smtClean="0"/>
              <a:t>Képek forrásai: Wikipédia, önkéntes turizmus: mekongresponsibletourism.org, </a:t>
            </a:r>
            <a:r>
              <a:rPr lang="hu-HU" dirty="0"/>
              <a:t>közösségi alapú turizmus</a:t>
            </a:r>
            <a:r>
              <a:rPr lang="hu-HU" dirty="0" smtClean="0"/>
              <a:t>: pachamama.org</a:t>
            </a:r>
            <a:endParaRPr lang="hu-HU" dirty="0"/>
          </a:p>
        </p:txBody>
      </p:sp>
      <p:pic>
        <p:nvPicPr>
          <p:cNvPr id="1026" name="Picture 2" descr="https://upload.wikimedia.org/wikipedia/commons/2/21/Nienh_waldw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31590"/>
            <a:ext cx="1774245" cy="212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6/6a/Swingolf.jpg/800px-Swingol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749" y="1131590"/>
            <a:ext cx="2832828" cy="212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thumb/a/ae/Balmberg_schneeschuhlaufen_seniorweb2009_016.jpg/800px-Balmberg_schneeschuhlaufen_seniorweb2009_0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248" y="1130774"/>
            <a:ext cx="3011655" cy="200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3226929"/>
            <a:ext cx="3121152" cy="1719072"/>
          </a:xfrm>
          <a:prstGeom prst="rect">
            <a:avLst/>
          </a:prstGeom>
        </p:spPr>
      </p:pic>
      <p:pic>
        <p:nvPicPr>
          <p:cNvPr id="3074" name="Picture 2" descr="Community Based Tourism with the Achua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217" y="2771165"/>
            <a:ext cx="2933944" cy="222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Volunteer touris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29884"/>
            <a:ext cx="2385929" cy="1789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948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A lassú turizmus, mint termék 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smtClean="0"/>
              <a:t>Forrás: Pécsek, 2019 (ábra: </a:t>
            </a:r>
            <a:r>
              <a:rPr lang="hu-HU" dirty="0" err="1" smtClean="0"/>
              <a:t>uott</a:t>
            </a:r>
            <a:r>
              <a:rPr lang="hu-HU" dirty="0" smtClean="0"/>
              <a:t>: 174) 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5652120" y="2151092"/>
            <a:ext cx="3312368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</a:t>
            </a: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lassú turizmus</a:t>
            </a:r>
            <a:r>
              <a:rPr lang="hu-HU" altLang="ko-KR" sz="1200" dirty="0" smtClean="0">
                <a:cs typeface="Arial" pitchFamily="34" charset="0"/>
              </a:rPr>
              <a:t>t</a:t>
            </a: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értelmezhetjük – a szelíd turizmushoz hasonlóan – koncepcióként, fejlesztési lehetőségként, és termékalapú szemléletként is. A felgyorsult világ és társadalom globális trendjének ellentrendjeként megjelenő lassítás már az 1980-as évektől észlelhetővé vált, egyik első nagy hatású megjelenési területe a </a:t>
            </a:r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slow food mozgalom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volt (az esettanulmány bővebben foglalkozik a témával). A gondolattérképen a lassú turizmus összefüggésrendszere látható.              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" name="Ellipszis 4"/>
          <p:cNvSpPr/>
          <p:nvPr/>
        </p:nvSpPr>
        <p:spPr>
          <a:xfrm>
            <a:off x="2165823" y="2386927"/>
            <a:ext cx="1512168" cy="12961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Lassú turizmus</a:t>
            </a:r>
            <a:endParaRPr lang="hu-HU" sz="1000" dirty="0"/>
          </a:p>
        </p:txBody>
      </p:sp>
      <p:sp>
        <p:nvSpPr>
          <p:cNvPr id="6" name="Ellipszis 5"/>
          <p:cNvSpPr/>
          <p:nvPr/>
        </p:nvSpPr>
        <p:spPr>
          <a:xfrm>
            <a:off x="2300838" y="1275606"/>
            <a:ext cx="11881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Lokalitás</a:t>
            </a:r>
            <a:endParaRPr lang="hu-HU" sz="1000" dirty="0"/>
          </a:p>
        </p:txBody>
      </p:sp>
      <p:sp>
        <p:nvSpPr>
          <p:cNvPr id="7" name="Ellipszis 6"/>
          <p:cNvSpPr/>
          <p:nvPr/>
        </p:nvSpPr>
        <p:spPr>
          <a:xfrm>
            <a:off x="59727" y="2734023"/>
            <a:ext cx="1995037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Élményközpontúság</a:t>
            </a:r>
            <a:endParaRPr lang="hu-HU" sz="1000" dirty="0"/>
          </a:p>
        </p:txBody>
      </p:sp>
      <p:sp>
        <p:nvSpPr>
          <p:cNvPr id="8" name="Ellipszis 7"/>
          <p:cNvSpPr/>
          <p:nvPr/>
        </p:nvSpPr>
        <p:spPr>
          <a:xfrm>
            <a:off x="2300838" y="3879991"/>
            <a:ext cx="120148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Társadalmi jólét</a:t>
            </a:r>
            <a:endParaRPr lang="hu-HU" sz="1000" dirty="0"/>
          </a:p>
        </p:txBody>
      </p:sp>
      <p:sp>
        <p:nvSpPr>
          <p:cNvPr id="9" name="Ellipszis 8"/>
          <p:cNvSpPr/>
          <p:nvPr/>
        </p:nvSpPr>
        <p:spPr>
          <a:xfrm>
            <a:off x="3781770" y="2734023"/>
            <a:ext cx="165618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Fenntarthatóság</a:t>
            </a:r>
            <a:endParaRPr lang="hu-HU" sz="1000" dirty="0"/>
          </a:p>
        </p:txBody>
      </p:sp>
      <p:cxnSp>
        <p:nvCxnSpPr>
          <p:cNvPr id="11" name="Egyenes összekötő 10"/>
          <p:cNvCxnSpPr>
            <a:stCxn id="6" idx="4"/>
            <a:endCxn id="5" idx="0"/>
          </p:cNvCxnSpPr>
          <p:nvPr/>
        </p:nvCxnSpPr>
        <p:spPr>
          <a:xfrm>
            <a:off x="2894904" y="2190006"/>
            <a:ext cx="27003" cy="196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/>
          <p:cNvCxnSpPr>
            <a:stCxn id="7" idx="6"/>
            <a:endCxn id="5" idx="2"/>
          </p:cNvCxnSpPr>
          <p:nvPr/>
        </p:nvCxnSpPr>
        <p:spPr>
          <a:xfrm>
            <a:off x="2054764" y="3022055"/>
            <a:ext cx="111059" cy="12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gyenes összekötő 14"/>
          <p:cNvCxnSpPr>
            <a:stCxn id="5" idx="6"/>
          </p:cNvCxnSpPr>
          <p:nvPr/>
        </p:nvCxnSpPr>
        <p:spPr>
          <a:xfrm flipV="1">
            <a:off x="3677991" y="3034998"/>
            <a:ext cx="27294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gyenes összekötő 18"/>
          <p:cNvCxnSpPr>
            <a:stCxn id="5" idx="4"/>
            <a:endCxn id="8" idx="0"/>
          </p:cNvCxnSpPr>
          <p:nvPr/>
        </p:nvCxnSpPr>
        <p:spPr>
          <a:xfrm flipH="1">
            <a:off x="2901580" y="3683070"/>
            <a:ext cx="20327" cy="196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zövegdoboz 9"/>
          <p:cNvSpPr txBox="1"/>
          <p:nvPr/>
        </p:nvSpPr>
        <p:spPr>
          <a:xfrm>
            <a:off x="0" y="465642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/>
              <a:t>Feladat </a:t>
            </a:r>
            <a:r>
              <a:rPr lang="hu-HU" sz="1000" dirty="0" smtClean="0"/>
              <a:t>3. </a:t>
            </a:r>
            <a:r>
              <a:rPr lang="hu-HU" sz="1000" dirty="0"/>
              <a:t>Nézzen utána a Slow Cities </a:t>
            </a:r>
            <a:r>
              <a:rPr lang="hu-HU" sz="1000" dirty="0" err="1"/>
              <a:t>Movement-hez</a:t>
            </a:r>
            <a:r>
              <a:rPr lang="hu-HU" sz="1000" dirty="0"/>
              <a:t> való csatlakozás kritériumainak a </a:t>
            </a:r>
            <a:r>
              <a:rPr lang="hu-HU" sz="1000" u="sng" dirty="0">
                <a:hlinkClick r:id="rId2"/>
              </a:rPr>
              <a:t>https://www.cittaslow.org/content/how-become</a:t>
            </a:r>
            <a:r>
              <a:rPr lang="hu-HU" sz="1000" dirty="0"/>
              <a:t> linken! Mely országoknak van nemzeti hálózatuk (</a:t>
            </a:r>
            <a:r>
              <a:rPr lang="hu-HU" sz="1000" u="sng" dirty="0">
                <a:hlinkClick r:id="rId3"/>
              </a:rPr>
              <a:t>https://www.cittaslow.org/network</a:t>
            </a:r>
            <a:r>
              <a:rPr lang="hu-HU" sz="1000" dirty="0"/>
              <a:t>)?</a:t>
            </a:r>
          </a:p>
        </p:txBody>
      </p:sp>
      <p:sp>
        <p:nvSpPr>
          <p:cNvPr id="12" name="Szövegdoboz 11"/>
          <p:cNvSpPr txBox="1"/>
          <p:nvPr/>
        </p:nvSpPr>
        <p:spPr>
          <a:xfrm>
            <a:off x="3950931" y="1226407"/>
            <a:ext cx="5013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8. Milyen formában jelenhet meg a 4 alappillér egy desztináció lassú turizmusában? Mondjon mindegyikre példát!</a:t>
            </a:r>
            <a:endParaRPr lang="hu-HU" sz="1000" dirty="0"/>
          </a:p>
        </p:txBody>
      </p:sp>
      <p:sp>
        <p:nvSpPr>
          <p:cNvPr id="14" name="Szövegdoboz 13"/>
          <p:cNvSpPr txBox="1"/>
          <p:nvPr/>
        </p:nvSpPr>
        <p:spPr>
          <a:xfrm>
            <a:off x="59727" y="1164852"/>
            <a:ext cx="2457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Gondolattérkép </a:t>
            </a:r>
            <a:r>
              <a:rPr lang="hu-HU" sz="1200" dirty="0" smtClean="0"/>
              <a:t>beszúrása</a:t>
            </a:r>
          </a:p>
          <a:p>
            <a:r>
              <a:rPr lang="hu-HU" sz="1200" dirty="0" smtClean="0"/>
              <a:t>(a lassú turizmus, a jelen ábránál bővebb tartalommal)</a:t>
            </a:r>
            <a:endParaRPr lang="hu-HU" sz="1200" dirty="0"/>
          </a:p>
          <a:p>
            <a:endParaRPr lang="hu-HU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3950931" y="1672898"/>
            <a:ext cx="22052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Magyarázó videó 3. 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280581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2555776" y="123478"/>
            <a:ext cx="6588224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u-HU" sz="3600" dirty="0" smtClean="0">
                <a:latin typeface="Arial" pitchFamily="34" charset="0"/>
                <a:cs typeface="Arial" pitchFamily="34" charset="0"/>
              </a:rPr>
              <a:t>Tartalom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Block Arc 1"/>
          <p:cNvSpPr/>
          <p:nvPr/>
        </p:nvSpPr>
        <p:spPr>
          <a:xfrm>
            <a:off x="0" y="1239925"/>
            <a:ext cx="3384376" cy="3384376"/>
          </a:xfrm>
          <a:prstGeom prst="blockArc">
            <a:avLst>
              <a:gd name="adj1" fmla="val 16173554"/>
              <a:gd name="adj2" fmla="val 5420172"/>
              <a:gd name="adj3" fmla="val 9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Diamond 4"/>
          <p:cNvSpPr/>
          <p:nvPr/>
        </p:nvSpPr>
        <p:spPr>
          <a:xfrm>
            <a:off x="2341373" y="1238007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Diamond 5"/>
          <p:cNvSpPr/>
          <p:nvPr/>
        </p:nvSpPr>
        <p:spPr>
          <a:xfrm>
            <a:off x="2909950" y="1814071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Diamond 6"/>
          <p:cNvSpPr/>
          <p:nvPr/>
        </p:nvSpPr>
        <p:spPr>
          <a:xfrm>
            <a:off x="2909950" y="3470255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2341373" y="4043012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Diamond 8"/>
          <p:cNvSpPr/>
          <p:nvPr/>
        </p:nvSpPr>
        <p:spPr>
          <a:xfrm>
            <a:off x="3085535" y="2642163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030702" y="932188"/>
            <a:ext cx="2178552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A szelíd turizmus fogalma, jellemzői és fajtái 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95125" y="1732078"/>
            <a:ext cx="2391842" cy="461665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A szelíd turizmus megjelenési területei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91110" y="2579675"/>
            <a:ext cx="2597114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A szelíd turizmushoz kapcsolódó turizmusformák, turisztikai termékek 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13325" y="3565377"/>
            <a:ext cx="1368152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Jó gyakorlatok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04656" y="4366413"/>
            <a:ext cx="1799392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Ellenőrző kérdések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직사각형 69"/>
          <p:cNvSpPr/>
          <p:nvPr/>
        </p:nvSpPr>
        <p:spPr>
          <a:xfrm>
            <a:off x="2458847" y="1301206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1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6" name="직사각형 69"/>
          <p:cNvSpPr/>
          <p:nvPr/>
        </p:nvSpPr>
        <p:spPr>
          <a:xfrm>
            <a:off x="3030703" y="1877270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2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직사각형 69"/>
          <p:cNvSpPr/>
          <p:nvPr/>
        </p:nvSpPr>
        <p:spPr>
          <a:xfrm>
            <a:off x="3206288" y="2705362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3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직사각형 69"/>
          <p:cNvSpPr/>
          <p:nvPr/>
        </p:nvSpPr>
        <p:spPr>
          <a:xfrm>
            <a:off x="3030702" y="3533454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4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직사각형 69"/>
          <p:cNvSpPr/>
          <p:nvPr/>
        </p:nvSpPr>
        <p:spPr>
          <a:xfrm>
            <a:off x="2467227" y="4104364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5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BD8728AA-CA59-44B0-9B4A-A496B3C139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214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4.4. Jó gyakorlatok 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454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smtClean="0"/>
              <a:t>Minősítési </a:t>
            </a:r>
            <a:r>
              <a:rPr lang="hu-HU" dirty="0" smtClean="0"/>
              <a:t>rendszerek, „szelíd” hálózatok </a:t>
            </a:r>
            <a:endParaRPr lang="hu-HU" dirty="0"/>
          </a:p>
        </p:txBody>
      </p:sp>
      <p:sp>
        <p:nvSpPr>
          <p:cNvPr id="5" name="TextBox 18"/>
          <p:cNvSpPr txBox="1"/>
          <p:nvPr/>
        </p:nvSpPr>
        <p:spPr>
          <a:xfrm>
            <a:off x="122308" y="1228192"/>
            <a:ext cx="8856980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1980-as évek óta több száz, a szelíd turizmus koncepciójához kapcsolható minősítési rendszer és elismerés született világszerte. Íme néhány főbb közülük, a zárójelben a minősített/kitüntetett kínálati elemek/szolgáltatók típusai olvashatók:  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Green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Globe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(szálláshelyek, üdülőhelyek, konferenciaközpontok, attrakciók) 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Blue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Flag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(kikötők, strandok)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TourCert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desztinációk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utazásszervezők)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National </a:t>
            </a:r>
            <a:r>
              <a:rPr lang="hu-HU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Geographic’s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World </a:t>
            </a:r>
            <a:r>
              <a:rPr lang="hu-HU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Legacy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Award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(vállalkozások,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desztinációk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</a:p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Példák a szelíd turizmus körébe tartozó attrakció típusra, illetve OTA-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ra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(online travel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agency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):    </a:t>
            </a:r>
            <a:endParaRPr lang="hu-HU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UNESCO Global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Geoparks</a:t>
            </a:r>
            <a:endParaRPr lang="hu-HU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bookitgreen.com (OTA) </a:t>
            </a:r>
          </a:p>
          <a:p>
            <a:endParaRPr lang="hu-HU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Feladat 4. Nézzen utána egy szabadon választott minősítési rendszernek a fentiek közül! Milyen kritériumrendszer jellemzi, hány országban és mennyi taggal van jelen?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7172" name="Picture 4" descr="Green Glo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139" y="1810853"/>
            <a:ext cx="1143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Fájl:Blue Flag Logo.svg – Wikipéd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114" y="3702062"/>
            <a:ext cx="1487025" cy="106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Our new members – TourCe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834" y="3652241"/>
            <a:ext cx="1184902" cy="116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s://www.nationalgeographic.com/worldlegacyawards/images/award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002" y="3947506"/>
            <a:ext cx="1485900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http://www.unesco.org/new/fileadmin/MULTIMEDIA/HQ/SC/images/logo_UGG_en_final_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688" y="3800200"/>
            <a:ext cx="1000125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6" descr="bookitgreen – book sustainable holiday accommodations around the glo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7200" name="Picture 32" descr="Book it Green | Tourism20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99" y="3768127"/>
            <a:ext cx="1795623" cy="119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zövegdoboz 2"/>
          <p:cNvSpPr txBox="1"/>
          <p:nvPr/>
        </p:nvSpPr>
        <p:spPr>
          <a:xfrm>
            <a:off x="96525" y="2906130"/>
            <a:ext cx="21121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Tanári magyarázat </a:t>
            </a:r>
            <a:r>
              <a:rPr lang="hu-HU" sz="1200" dirty="0" smtClean="0"/>
              <a:t>8.</a:t>
            </a:r>
            <a:endParaRPr lang="hu-HU" sz="1200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069824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72001" y="118250"/>
            <a:ext cx="4312528" cy="16158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Bakony-Balaton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2013-ban elsőként nyerte el az Európai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Geoparkok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Hálózatától „Az év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geohelyszíne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” kitüntető címet. A díj a helyi közösség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szerepét ismeri el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természeti örökségvédelemben és -promócióban (pl. a tanösvények felújításában). A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civil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szervezetek mellett fontos az önkormányzat részvétele is. A képen az alsóörsi Vörös homokkő tanösvény megújítása  látható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Kép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forrása: http://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www.europeangeoparks.org/wp-content/uploads/2018/02/EGN-MAGAZINE_14.pdf, 24 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1520" y="1998110"/>
            <a:ext cx="4104455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Összesen 1000 km hosszan 38 mountain bike pályát kínál a német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Bergstrasse-Odenwald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Németország nemzetközileg is élen jár az alacsony hegyi mountain bike túrakínálat tekintetében, ezt a projektet külön honlapfejlesztés is kísérte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célcsoport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számára. Kép forrása: http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://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www.europeangeoparks.org/wp-content/uploads/2018/02/EGN-MAGAZINE_14.pdf, 27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460460"/>
            <a:ext cx="4572000" cy="178510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írországi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Burden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and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Cliffs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of Moher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nyerte el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GeoparkLIFE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programjával 2016-ban a National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Geographic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World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Legacy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Award-ot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Destination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Leadership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kategóriában. Az Európai Unió által támogatott program célja a turizmus és az örökségvédelem közti harmonikus együttműködés kialakítása, helyi résztvevőinek skálája az önkormányzattól a közmunka szervezeten át az egyetemig terjed. Az együttműködés keretében megvalósult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Burren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Food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Trail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jó példája a szelíd turizmus sokszínűségének, 2015-ben EDEN díjat is nyert. A turistáknak lehetősége nyílik őstermelők, halászok megismerésére, főzőkurzusokon, kóstolótúrákon való részvételre, a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gasztrokultúra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és a zene kapcsolatát bemutató előadások megtekintésére a tematikus út részeként. Kép forrása: </a:t>
            </a:r>
            <a:r>
              <a:rPr lang="hu-HU" sz="1000" dirty="0" err="1"/>
              <a:t>Yvonne</a:t>
            </a:r>
            <a:r>
              <a:rPr lang="hu-HU" sz="1000" dirty="0"/>
              <a:t> </a:t>
            </a:r>
            <a:r>
              <a:rPr lang="hu-HU" sz="1000" dirty="0" err="1"/>
              <a:t>Vaughan</a:t>
            </a:r>
            <a:r>
              <a:rPr lang="hu-HU" sz="1000" dirty="0"/>
              <a:t> </a:t>
            </a:r>
            <a:r>
              <a:rPr lang="hu-HU" sz="1000" dirty="0" err="1"/>
              <a:t>Photography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</a:t>
            </a:r>
            <a:r>
              <a:rPr lang="en-US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Kép helye 3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16549" b="1654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" name="Kép helye 1"/>
          <p:cNvPicPr>
            <a:picLocks noGrp="1" noChangeAspect="1"/>
          </p:cNvPicPr>
          <p:nvPr>
            <p:ph type="pic" idx="15"/>
          </p:nvPr>
        </p:nvPicPr>
        <p:blipFill>
          <a:blip r:embed="rId3"/>
          <a:srcRect t="24242" b="24242"/>
          <a:stretch>
            <a:fillRect/>
          </a:stretch>
        </p:blipFill>
        <p:spPr>
          <a:xfrm>
            <a:off x="4572004" y="1715458"/>
            <a:ext cx="4571996" cy="1709713"/>
          </a:xfrm>
          <a:prstGeom prst="rect">
            <a:avLst/>
          </a:prstGeom>
        </p:spPr>
      </p:pic>
      <p:pic>
        <p:nvPicPr>
          <p:cNvPr id="2050" name="Picture 2" descr="Lokal und nachhaltig schlemmen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0" b="2193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zövegdoboz 2"/>
          <p:cNvSpPr txBox="1"/>
          <p:nvPr/>
        </p:nvSpPr>
        <p:spPr>
          <a:xfrm>
            <a:off x="4572000" y="-24077"/>
            <a:ext cx="34563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Tanári magyarázat </a:t>
            </a:r>
            <a:r>
              <a:rPr lang="hu-HU" sz="1200" dirty="0" smtClean="0"/>
              <a:t>9.</a:t>
            </a:r>
            <a:endParaRPr lang="hu-HU" sz="1200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46618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72000" y="-22428"/>
            <a:ext cx="4312529" cy="19543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világ első határokon átívelő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geoparkjában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a Nógrád-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Novohrad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Geoparkban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Közép-Európa legnagyobb bazalt lávafennsíkján szervezik a Magyarországot és Szlovákiát is érintő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Medves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Fotós Maratont. A hajnali háromkor kezdődő egynapos program a túra és remek fotótémák mellett workshopokat és fotópályázatot is kínál, a palóc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folkór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és a környék várainak megismerését szintén lehetővé teszi. A résztvevők fényképei pedig növelik a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ismertségét a közösségi platformokon</a:t>
            </a:r>
            <a:r>
              <a:rPr lang="hu-HU" altLang="ko-KR" sz="1100" dirty="0" smtClean="0">
                <a:cs typeface="Arial" pitchFamily="34" charset="0"/>
              </a:rPr>
              <a:t>. Kép forrása: http</a:t>
            </a:r>
            <a:r>
              <a:rPr lang="hu-HU" altLang="ko-KR" sz="1100" dirty="0">
                <a:cs typeface="Arial" pitchFamily="34" charset="0"/>
              </a:rPr>
              <a:t>://</a:t>
            </a:r>
            <a:r>
              <a:rPr lang="hu-HU" altLang="ko-KR" sz="1100" dirty="0" smtClean="0">
                <a:cs typeface="Arial" pitchFamily="34" charset="0"/>
              </a:rPr>
              <a:t>www.europeangeoparks.org/wp-content/uploads/2018/02/EGN-MAGAZINE_14.pdf, 45</a:t>
            </a:r>
            <a:endParaRPr lang="hu-HU" sz="1100" dirty="0" smtClean="0">
              <a:cs typeface="Arial" pitchFamily="34" charset="0"/>
            </a:endParaRP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2099052"/>
            <a:ext cx="410445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kambodzsai esőerdőben a Tatai folyón könnyen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újrahasznosítható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illetve lebomló anyagokból épült úszó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sátrakban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szállhat meg a turista, hogy csökkentse ökológiai lábnyomának méretét . A 4Rivers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Floating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Lodge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bútorai vízijácintból készültek, alkalmazottai jórészt egy közeli falu lakosai. Kép forrása: 4Rivers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Floating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Lodge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475850"/>
            <a:ext cx="457200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ausztriai Salzburghoz közeli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Werfenweng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szelíd közlekedési eszközöket támogatja: az alpesi község a településtől távolabb fekvő parkolótól ingyen biztosít igény szerint biogázzal üzemelő nagycsaládos járműveket, elektromos autókat, illetve a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fun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-e-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vehicle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csoportjába tartozó elektromos rollert,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segwayt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látogatóknak. A SAMO 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Sanfte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Mobilität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szelíd mobilitás) mintájaként emlegetett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Werfenweng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példáját Szlovéniától Franciaországig mintegy 30 település már követi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az”alpesi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gyöngyszemek” közül. Kép forrása: travelcharme.com                   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Kép helye 3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22005" b="2200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26" name="Picture 2" descr="Keine Spuren hinterlassen in Kambodscha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0" b="2193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ie fünf besten Aktivitäten für Ihren Urlaub in Werfenweng | Reisezeit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9" b="2506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0895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72000" y="41305"/>
            <a:ext cx="4571999" cy="17697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Balti-tengeri kelet-fríz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Juist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sziget 2030-ig el szeretné érni a teljes CO2-semleges kibocsátást. Ezért az évi 100 000 turistát fogadó sziget átfogó programot indított: vonatos csomagtúrákat kínál, az autóval érkezőkkel kompenzációt fizettet, szálláshelyei megújult energiát használnak és csütörtökönként vegetáriánus kínálat fogadja a turistákat a vendéglátóhelyeken, ami egy újabb lépést jelent a klímasemleges magatartás felé. A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juisti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nyári gyermektáborok fontos része az érzékenyítés. Nem véletlenül kapott Németország turisztikai régiói közül egyik elsőként CSR-védjegyet. Kép forrása: </a:t>
            </a:r>
            <a:r>
              <a:rPr lang="de-DE" sz="1000" dirty="0" err="1" smtClean="0"/>
              <a:t>mauritius</a:t>
            </a:r>
            <a:r>
              <a:rPr lang="de-DE" sz="1000" dirty="0" smtClean="0"/>
              <a:t> </a:t>
            </a:r>
            <a:r>
              <a:rPr lang="de-DE" sz="1000" dirty="0" err="1"/>
              <a:t>images</a:t>
            </a:r>
            <a:r>
              <a:rPr lang="de-DE" sz="1000" dirty="0"/>
              <a:t> / </a:t>
            </a:r>
            <a:r>
              <a:rPr lang="de-DE" sz="1000" dirty="0" err="1"/>
              <a:t>imageBROKER</a:t>
            </a:r>
            <a:r>
              <a:rPr lang="de-DE" sz="1000" dirty="0"/>
              <a:t> / Erhard </a:t>
            </a:r>
            <a:r>
              <a:rPr lang="de-DE" sz="1000" dirty="0" err="1"/>
              <a:t>Nerger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en-US" altLang="ko-KR" sz="1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772" y="1896804"/>
            <a:ext cx="4104455" cy="13696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Svédország belföldi közlekedésének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ökoturisztikai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minősítésű vállalkozásai (a „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Naturens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Bästa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” védjeggyel bíró kb. 80 szolgáltató, beleértve a nemzeti parkok utaztatóit is) fontosnak tartják a mobilitási célok mellett a természet védelmét és a helyi lakosság érdekeinek szem előtt tartását. Kép forrása: </a:t>
            </a:r>
            <a:r>
              <a:rPr lang="fr-FR" sz="1100" dirty="0"/>
              <a:t>mauritius images / imageBROKER / Sabine Lubenow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310421"/>
            <a:ext cx="4572000" cy="20851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Hazánk legfiatalabb nemzeti parkja egyedülálló táj-, természeti, népi és kultúrtörténeti értékeket mutat be az Őrség, a Rába-mente és Vendvidék területén. Az önvezetéses tanösvények mellett gyalog- és lovasszekeres túrákkal, kerékpár kölcsönzési lehetőséggel, határon átnyúló tematikus útvonallal (Őrállók útja) várja látogatóit. Érdemes kiemelni, hogy a nemzeti park honlapján olvashatóak a szelíd turizmushoz sorolt ajánlatok (a hazai vonzerők/szolgáltatók inkább a fenntartható turizmus fogalmát használják, így a szelíd turizmuséval viszonylag ritkán találkozunk). 2007-ben elsőként nyerte el Magyarországon az EDEN 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(European </a:t>
            </a:r>
            <a:r>
              <a:rPr lang="hu-HU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Destination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of Excellence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 díjat, mint „a legjobban fejlődő vidéki desztináció”.  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Kép forrása: orseginemzetipark.hu     </a:t>
            </a:r>
            <a:endParaRPr lang="en-US" altLang="ko-KR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050" name="Picture 2" descr="Klimafreundlich an der Nordsee"/>
          <p:cNvPicPr>
            <a:picLocks noGrp="1" noChangeAspect="1" noChangeArrowheads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0" b="2193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Ökologisch und wirtschaftlich nachhaltig durch Schweden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0" b="2193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Szelíd turizmus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9" b="2506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2412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45685" y="508101"/>
            <a:ext cx="4571999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Mecsek Zöldút a motorizáció nélküli útvonalak kiemelkedő hazai példája, amely 2015-ben elnyerte az EDEN díjat, mint „Magyarország legízletesebb úticélja”. Az biztonságos összeköttetés mellett felelősségteljes módon </a:t>
            </a:r>
            <a:r>
              <a:rPr lang="hu-HU" altLang="ko-KR" sz="1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ösztönzi</a:t>
            </a:r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turizmust és a helyi termékek kereskedelmét. Különböző célszegmensei (kisgyerekesek, 50+-</a:t>
            </a:r>
            <a:r>
              <a:rPr lang="hu-HU" altLang="ko-KR" sz="1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os</a:t>
            </a:r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korosztály) között a korlátokkal élők is szerepelnek, tematikus sétái (bóklászó túra, gaz-túra) mellett a faluséták az itt élők mindennapjaiba is bepillantást engednek. Kép forrása: mecsekzoldut.hu     </a:t>
            </a:r>
            <a:endParaRPr lang="en-US" altLang="ko-KR" sz="1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1689059"/>
            <a:ext cx="4572000" cy="178510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300 fős Komlóska, „Zemplén gyöngyszeme” ruszin hagyományokkal, közösségi célú gazdálkodásra épülő őstermelői kínálattal, a falusi környezetbe illeszkedő szálláshelyekkel várja a városi létből kiszakadni kívánó vendégeit. A környék kirándulási lehetőségei között az aktív turizmus kedvelői éppúgy találnak kedvükre való programokat, mint a borkészítés, a vallási örökség vagy a történelmi épületek iránt érdeklődő vendégek. A község brand-építése, önfenntartó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ökofaluként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választott gazdasági modellje középtávon például a fiatalok megtartásán, visszavonzásán keresztül már sikereket mutat. 2014-ben a Falumegújításért járó európai elismerést is elnyerte.  A képen a helyi kézműves tevékenységek megismerését lehetővé tevő alkotóház látható. </a:t>
            </a:r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Kép forrása: https://www.komloska.hu/ </a:t>
            </a:r>
            <a:endParaRPr lang="en-US" altLang="ko-KR" sz="1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498936"/>
            <a:ext cx="4572000" cy="1708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bolíviai esőerdőben, a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Madidi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Nemzeti Parkban található San José de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Uchupiamonas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falu lakói 1995 óta várják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látogatóikat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A turizmus feltételeinek megteremtése a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Concervation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International szakmai segítségével indult, a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Calalán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Ecolodge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tulajdonosai és üzemeltetői azonban 2001 óta teljes egészében a közösség lakosai (74 család érdekelt a turizmusban). Vendégeiknek saját szervezésű programcsomagokat kínálnak, lehetővé téve a gazdag bioszféra, a helyi életmód és gasztronómia megismerését. A digitális detoxikációt és a lelassulás élményét segíti már az 5 órás csónaktúra is, ami révén a település megközelíthető.  Fotó: https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://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www.responsibletravel.com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Picture 2" descr="https://www.mecsekzoldut.hu/wp-content/uploads/2016/01/korlatokkalelok.png"/>
          <p:cNvPicPr>
            <a:picLocks noGrp="1" noChangeAspect="1" noChangeArrowheads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02" b="3130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www.responsibletravel.com/imagesclient/comBasedTourism-top.jpg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" r="686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komloska.hu/_files/200000567-216572165c/700/P1370055-1-0.jpg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9" b="2506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4545685" y="-34441"/>
            <a:ext cx="4571998" cy="55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9. Válasszon egyet válasszon egyet a felsorolt jó gyakorlatok közül és próbálja meghatározni a lehetséges célcsoportokat, tovább gondolva a </a:t>
            </a:r>
            <a:r>
              <a:rPr lang="hu-HU" sz="1000" dirty="0"/>
              <a:t>Mecseki Zöldút </a:t>
            </a:r>
            <a:r>
              <a:rPr lang="hu-HU" sz="1000" dirty="0" smtClean="0"/>
              <a:t>példáját!  </a:t>
            </a:r>
            <a:endParaRPr lang="hu-HU" sz="1000" dirty="0"/>
          </a:p>
        </p:txBody>
      </p:sp>
    </p:spTree>
    <p:extLst>
      <p:ext uri="{BB962C8B-B14F-4D97-AF65-F5344CB8AC3E}">
        <p14:creationId xmlns:p14="http://schemas.microsoft.com/office/powerpoint/2010/main" val="33053171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4572000" y="4222208"/>
            <a:ext cx="457200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1403648" y="1059582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dirty="0" smtClean="0"/>
              <a:t>?</a:t>
            </a:r>
            <a:endParaRPr lang="hu-HU" sz="4000" dirty="0"/>
          </a:p>
        </p:txBody>
      </p:sp>
      <p:sp>
        <p:nvSpPr>
          <p:cNvPr id="15" name="Szövegdoboz 14"/>
          <p:cNvSpPr txBox="1"/>
          <p:nvPr/>
        </p:nvSpPr>
        <p:spPr>
          <a:xfrm>
            <a:off x="6156176" y="277170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dirty="0" smtClean="0"/>
              <a:t>?</a:t>
            </a:r>
            <a:endParaRPr lang="hu-HU" sz="4000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0" y="4483818"/>
            <a:ext cx="914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100" dirty="0" smtClean="0"/>
              <a:t>Feladat 5. Keressen még egy magyar és egy nemzetközi </a:t>
            </a:r>
            <a:r>
              <a:rPr lang="hu-HU" sz="1100" dirty="0" err="1" smtClean="0"/>
              <a:t>best</a:t>
            </a:r>
            <a:r>
              <a:rPr lang="hu-HU" sz="1100" dirty="0" smtClean="0"/>
              <a:t> practice példát! Mennyiben mutatják ezek a szelíd turizmus jellemzőit?      </a:t>
            </a:r>
            <a:endParaRPr lang="hu-HU" sz="1100" dirty="0"/>
          </a:p>
        </p:txBody>
      </p:sp>
    </p:spTree>
    <p:extLst>
      <p:ext uri="{BB962C8B-B14F-4D97-AF65-F5344CB8AC3E}">
        <p14:creationId xmlns:p14="http://schemas.microsoft.com/office/powerpoint/2010/main" val="25147792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Összegzés</a:t>
            </a:r>
            <a:endParaRPr lang="hu-HU" dirty="0"/>
          </a:p>
        </p:txBody>
      </p:sp>
      <p:sp>
        <p:nvSpPr>
          <p:cNvPr id="5" name="TextBox 18"/>
          <p:cNvSpPr txBox="1"/>
          <p:nvPr/>
        </p:nvSpPr>
        <p:spPr>
          <a:xfrm>
            <a:off x="0" y="2923589"/>
            <a:ext cx="8964488" cy="10464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 </a:t>
            </a:r>
          </a:p>
          <a:p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</a:t>
            </a: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Gondolattérkép beszúrása (a szelíd turizmus rendszere)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9202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4.5. Ellenőrző tesztkérdések</a:t>
            </a:r>
          </a:p>
          <a:p>
            <a:r>
              <a:rPr lang="hu-HU" altLang="ko-KR" sz="2800" dirty="0" smtClean="0"/>
              <a:t>(külön csatolva) 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184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Válogatott források</a:t>
            </a:r>
            <a:endParaRPr lang="hu-HU" dirty="0"/>
          </a:p>
        </p:txBody>
      </p:sp>
      <p:sp>
        <p:nvSpPr>
          <p:cNvPr id="5" name="TextBox 18"/>
          <p:cNvSpPr txBox="1"/>
          <p:nvPr/>
        </p:nvSpPr>
        <p:spPr>
          <a:xfrm>
            <a:off x="0" y="861486"/>
            <a:ext cx="8964488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Bacsi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Zsuzsanna, Tóth, Éva (2019): World Heritage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Sites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as soft tourism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destinations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–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their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impacts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on tourism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arrivals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and tourism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receipts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In: Bulletin of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Geography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Socio-Economic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Series, 45, 25-44. </a:t>
            </a:r>
            <a:endParaRPr lang="hu-HU" sz="1100" dirty="0"/>
          </a:p>
          <a:p>
            <a:r>
              <a:rPr lang="hu-HU" sz="1100" dirty="0"/>
              <a:t>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2"/>
              </a:rPr>
              <a:t>http://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2"/>
              </a:rPr>
              <a:t>doi.org/10.2478/bog-2019-0022</a:t>
            </a:r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Csapó János, Remenyik Bulcsú (2011): Aktív turizmus. In: Michalkó, Gábor (szerk.) Turisztikai terméktervezés és fejlesztés. Pécs: PTE, 91-110. https://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regi.tankonyvtar.hu/hu/tartalom/tamop425/0051_Turisztikai_termektervezes_es_fejlesztes/ch06.html</a:t>
            </a:r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European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Network (2016), 13(2016), 21-62.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3"/>
              </a:rPr>
              <a:t>http://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3"/>
              </a:rPr>
              <a:t>www.europeangeoparks.org/wp-content/uploads/2018/02/EGN-MAGAZINE_14.pdf</a:t>
            </a:r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FATOSZ (2007): Falusi turizmus tájékoztató füzet 1-2. www.fatosz.eu</a:t>
            </a:r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Fekete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Mátyás (2006): Hétköznapi turizmus. A turizmuselmélettől a gyakorlatig. PhD értekezés, 63-64 https://mek.oszk.hu/04100/04167/04167.pdf</a:t>
            </a:r>
          </a:p>
          <a:p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Fülep Teofil (2003): Szelíd,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- és természetjáró turizmus, az idegenvezetés és a túravezetés összekapcsolódása. In: A Puszta, 229-262.  http://www.nimfea.hu/kiadvanyaink/puszta/fulept%20-%20turizmus%20-%202003.pdf </a:t>
            </a: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4"/>
              </a:rPr>
              <a:t>https://www.geo.de/reisen/reise-inspiration/13576-bstr-diesen-orten-laesst-sich-nachhaltig-urlaub-machen</a:t>
            </a:r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just"/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Happ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Éva (2014): Fenntartható turizmus és felelősségvállalás. In: Gazdaság &amp;Társadalom, 6(1), 90-101.</a:t>
            </a:r>
            <a:r>
              <a:rPr lang="hu-HU" sz="1100" dirty="0" smtClean="0"/>
              <a:t>DOI: 10.21637/GT.2014.1.07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  <a:p>
            <a:pPr algn="just"/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Michalkó Gábor (2012): Turizmológia. Elméleti alapok. Budapest: Akadémiai Kiadó, 203-213</a:t>
            </a:r>
          </a:p>
          <a:p>
            <a:pPr algn="just"/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Okazaki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Etsuko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(2008): A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Community-based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 Model: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Its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Conception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and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Use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In: Journal of Sustainable Tourism, 16(5), 511-529. DOI: 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5"/>
              </a:rPr>
              <a:t>10.1080/09669580802159594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</a:t>
            </a: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Pécsek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Brigitta (2019): Lassú turizmus: a fenntartható fejlesztési alternatíva. In Irimiás Anna, Jászberényi Melinda, Michalkó Gábor: A turisztikai termékek innovatív fejlesztése. Budapest: Akadémiai Kiadó, 171-181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</a:p>
          <a:p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Puczkó László, Rátz 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Tamara (2002): Az attrakciótól az élményig. A látogatómenedzsment módszerei. Budapest: Geomédia</a:t>
            </a:r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Roe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Dylis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Urquhart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Penny (2001): Pro-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Poor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Harnessing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the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World’s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Largest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Industry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for the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World’s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Poor.World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Summit on Sustainable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Development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6"/>
              </a:rPr>
              <a:t>https://pubs.iied.org/pdfs/11007IIED.pdf</a:t>
            </a:r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Tasnádi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István (1998): A turizmus rendszere. Szolnok: Kereskedelmi és Gazdasági Főiskola</a:t>
            </a: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Zimmermann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Friedrich M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., </a:t>
            </a:r>
            <a:r>
              <a:rPr lang="hu-HU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Pizzera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Judith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(2016):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Nachhaltiger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Tourismus: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Realität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oder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Chimäre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? In: Zimmermann, Friedrich M. (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ed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2016):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Nachhaltigkeit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wofür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? Von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Chancen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und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Herausforderungen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einer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nachhaltigen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Zukunft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Berlin: Springer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Spekrum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171-200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</a:p>
          <a:p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 </a:t>
            </a:r>
          </a:p>
          <a:p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</a:t>
            </a: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312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4.1. A szelíd turizmus fogalma, jellemzői és hatásai 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 smtClean="0"/>
              <a:t>Köszönöm a figyelmet!</a:t>
            </a:r>
            <a:endParaRPr lang="ko-KR" altLang="en-US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2627784" y="915566"/>
            <a:ext cx="3781155" cy="2224609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05A8B6F-6818-458A-A065-41C44ED701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4355828" y="4587974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644009" y="-14839"/>
            <a:ext cx="4240520" cy="16158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</a:t>
            </a:r>
            <a:r>
              <a:rPr lang="hu-HU" altLang="ko-KR" sz="1100" dirty="0" smtClean="0">
                <a:solidFill>
                  <a:schemeClr val="accent1"/>
                </a:solidFill>
                <a:cs typeface="Arial" pitchFamily="34" charset="0"/>
              </a:rPr>
              <a:t>szelíd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(kevésbé használt elnevezéssel lágy) </a:t>
            </a:r>
            <a:r>
              <a:rPr lang="hu-HU" altLang="ko-KR" sz="1100" dirty="0" smtClean="0">
                <a:solidFill>
                  <a:schemeClr val="accent1"/>
                </a:solidFill>
                <a:cs typeface="Arial" pitchFamily="34" charset="0"/>
              </a:rPr>
              <a:t>turizmus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(soft/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gentle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tourism,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Sanfter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Tourismus) koncepciója az 1970-es években jelent meg Svájcban (pl. Baumgartner,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Krippendorf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írásaiban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).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Kiváltó oka az 1950-es évek óta folyamatosan növekvő nemzetközi tömegturizmus volt. A fogalom az 1980-as évek első felében vált népszerűvé főleg a Németország, Ausztria és Svájc területén, elsősorban az alpesi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desztinációk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kapcsán (Zimmermann,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Pizzera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2016: 171-173;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Bacsi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Tóth, 2019: 27-28). Kép forrása: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merian.de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11055" y="1738532"/>
            <a:ext cx="4592602" cy="18004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Definícióját a CIPRA (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Comission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International pour la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Protection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des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Régions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Alpines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Chur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-i Nyilatkozatában olvashatjuk, mely szerint a szelíd turizmus a turizmus olyan fajtája, ami a helyi közösség és a turisták közötti kölcsönös megértéshez vezet, nem veszélyezteti a desztináció kulturális identitását és a lehető legteljesebb módon törekszik a környezet védelmére. A szelíd turisták a hely lakosság számára létrehozott infrastruktúra használatát részesítik előnyben és elutasítják a környezetre káros turisztikai létesítményeket (Tasnádi, 1998: 47; Fekete, 2006: 64). Kép forrása: Public-manager.com   </a:t>
            </a:r>
            <a:endParaRPr lang="en-US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503998"/>
            <a:ext cx="4571999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Egy másik definíció szerint a szelíd turizmus a természet, a technika, az ember és az emberi kultúra összefüggéseit kutatja – saját bevallása szerint környezetkímélő (békésen megfér a teljes térbeli környezettel, amelyben emberek, állatok és növények élnek együtt számukra létfontosságú körülmények közepette) és társadalmilag felelős (békésen megfér a társadalmi renddel és fejlődéssel). 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Schmollgruber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Kammerzelt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-et (1995) idézi Fülep, 2003: 11). Kép forrása: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natours.de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Kép helye 3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5805" b="580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076" name="Picture 4" descr="Neue Ideen für sanften Tourismus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9" b="25069"/>
          <a:stretch>
            <a:fillRect/>
          </a:stretch>
        </p:blipFill>
        <p:spPr bwMode="auto">
          <a:xfrm>
            <a:off x="4581547" y="1758749"/>
            <a:ext cx="4572000" cy="17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anfter &amp; Nachhaltiger Tourismus: Urlaub &amp; Reisen ohne Massentourismus -  natours.de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8" b="6848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4653556" y="1491630"/>
            <a:ext cx="4022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>
                <a:solidFill>
                  <a:schemeClr val="accent1"/>
                </a:solidFill>
              </a:rPr>
              <a:t>Zöld színkód: a kifejezés megtalálható a definíciókban</a:t>
            </a:r>
            <a:endParaRPr lang="hu-HU" sz="1200" dirty="0">
              <a:solidFill>
                <a:schemeClr val="accent1"/>
              </a:solidFill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7092280" y="4814632"/>
            <a:ext cx="2232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Tanári magyarázat 1. 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3492915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 flipH="1">
            <a:off x="4572000" y="59720"/>
            <a:ext cx="4571999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szelíd turizmus a szakirodalomban az alternatív turizmus, a fenntartható turizmus, a felelősségteljes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és az etikus turizmus, esetenként a zöld vagy az ökoturizmus szinonimájaként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is megjelenik, mint a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nem fenntartható tömegturizmus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vagy a kemény turizmus ellentéte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A szelíd-kemény ellentétpár elsősorban szemléletmódot, attitűdöt tükröz, ugyanakkor léteznek tipikusan a szelíd turizmushoz sorolható turisztikai termékek.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Kép forrása: urlaubstracker.at 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596330"/>
            <a:ext cx="4571999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szelíd turizmus a táji környezet, a rekreáció, a szabadidő és a gazdasági jövedelmezőség közti egyensúlyra törekszik. A fenntartható turizmushoz hasonlóan a szelíd turizmusban is fontos a természeti, társadalmi és gazdasági környezet harmóniája, valamint hangsúlyos a természeti érték és az kulturális örökség védelme (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Fekete,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2006: 64). Kép forrása: schweiz-ferien.info 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" name="Kép helye 1"/>
          <p:cNvPicPr>
            <a:picLocks noGrp="1" noChangeAspect="1"/>
          </p:cNvPicPr>
          <p:nvPr>
            <p:ph type="pic" idx="15"/>
          </p:nvPr>
        </p:nvPicPr>
        <p:blipFill>
          <a:blip r:embed="rId2"/>
          <a:srcRect t="21953" b="2195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TextBox 18"/>
          <p:cNvSpPr txBox="1"/>
          <p:nvPr/>
        </p:nvSpPr>
        <p:spPr>
          <a:xfrm flipH="1">
            <a:off x="1" y="1858866"/>
            <a:ext cx="4571999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Más szakirodalmi megközelítés alapján az szelíd turizmus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fenntartható turizmus egy formája, illetve a fenntartható turisztikai gondolkodás egy fejlődési állomása, ami jellemző módon a turizmus periférikus és természeti fajtáihoz köthető. A szelíd-kemény ellentétpár megjelenési formái a valóságban gyakran diffúz módon jellemeznek egy desztinációt, kizárólagos jelenlétük ritkábban fordul elő. Kép forrása: alpine-pearls.com 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9" name="Picture 6" descr="Sanfter Tourismus: Vor- &amp; Nachteile | Urlaubstracker"/>
          <p:cNvPicPr>
            <a:picLocks noGrp="1" noChangeAspect="1" noChangeArrowheads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6" b="873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anfter tourismus solothurn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11" b="1931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704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800" dirty="0" smtClean="0"/>
              <a:t>A szelíd turizmus fogalmának kialakulása és a rokonfogalmak rendszere  </a:t>
            </a:r>
            <a:endParaRPr lang="ko-KR" alt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785823"/>
            <a:ext cx="9144000" cy="288032"/>
          </a:xfrm>
        </p:spPr>
        <p:txBody>
          <a:bodyPr/>
          <a:lstStyle/>
          <a:p>
            <a:pPr lvl="0"/>
            <a:r>
              <a:rPr lang="hu-HU" altLang="ko-KR" dirty="0" smtClean="0"/>
              <a:t>Fülep, 2003: 10-11 alapján </a:t>
            </a:r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0" y="2306365"/>
            <a:ext cx="9144000" cy="36000"/>
          </a:xfrm>
          <a:prstGeom prst="rect">
            <a:avLst/>
          </a:prstGeom>
          <a:solidFill>
            <a:srgbClr val="64994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451621" y="215207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Diamond 8"/>
          <p:cNvSpPr/>
          <p:nvPr/>
        </p:nvSpPr>
        <p:spPr>
          <a:xfrm>
            <a:off x="1574053" y="21759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2605712" y="21623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4890428" y="2152077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73690" y="1357785"/>
            <a:ext cx="132424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Szociálisan </a:t>
            </a:r>
            <a:r>
              <a:rPr lang="hu-HU" altLang="ko-KR" sz="12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érzékeny természetjárás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social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hiking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40722" y="1425346"/>
            <a:ext cx="116877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accent1"/>
                </a:solidFill>
                <a:cs typeface="Arial" pitchFamily="34" charset="0"/>
              </a:rPr>
              <a:t>Szelíd turizmus</a:t>
            </a:r>
            <a:endParaRPr lang="ko-KR" altLang="en-US" sz="1600" b="1" dirty="0">
              <a:solidFill>
                <a:schemeClr val="accent1"/>
              </a:solidFill>
              <a:cs typeface="Arial" pitchFamily="34" charset="0"/>
            </a:endParaRPr>
          </a:p>
          <a:p>
            <a:pPr algn="ctr"/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06463" y="1588346"/>
            <a:ext cx="124914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Integrált turizmus</a:t>
            </a:r>
            <a:endParaRPr lang="ko-KR" altLang="en-US" sz="1200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58813" y="3080317"/>
            <a:ext cx="15632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Elözönli és feléli a természeti környezetet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36414" y="4114179"/>
            <a:ext cx="146826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Élmény, egészség, teljesítmény, tapasztalás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22686" y="4057429"/>
            <a:ext cx="13291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Kitörés  a hagyományos keretekből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93639" y="3032748"/>
            <a:ext cx="185148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Élmény és érték, tanulás és aktivitás, környezetbarát és szociálisan érzékeny szemlélet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32988" y="3034242"/>
            <a:ext cx="142436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tájérték megőrzése és gazdasági hasznosítása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5" name="Kép 44">
            <a:extLst>
              <a:ext uri="{FF2B5EF4-FFF2-40B4-BE49-F238E27FC236}">
                <a16:creationId xmlns:a16="http://schemas.microsoft.com/office/drawing/2014/main" id="{62B8F154-C6DF-4BE9-B7FF-7596FAC289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7" name="Diamond 9"/>
          <p:cNvSpPr/>
          <p:nvPr/>
        </p:nvSpPr>
        <p:spPr>
          <a:xfrm>
            <a:off x="5978793" y="21623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Diamond 9"/>
          <p:cNvSpPr/>
          <p:nvPr/>
        </p:nvSpPr>
        <p:spPr>
          <a:xfrm>
            <a:off x="7064657" y="21623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49192" y="1667941"/>
            <a:ext cx="128574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Természetjárás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1198000" y="1486685"/>
            <a:ext cx="125587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Modern tömegturizmus (new tourism)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4633471" y="1583755"/>
            <a:ext cx="9075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Alternatív turizmus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5704343" y="1642699"/>
            <a:ext cx="107927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accent1"/>
                </a:solidFill>
                <a:cs typeface="Arial" pitchFamily="34" charset="0"/>
              </a:rPr>
              <a:t>Ökoturizmus</a:t>
            </a:r>
            <a:endParaRPr lang="ko-KR" altLang="en-US" sz="1200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54" name="Diamond 5"/>
          <p:cNvSpPr/>
          <p:nvPr/>
        </p:nvSpPr>
        <p:spPr>
          <a:xfrm>
            <a:off x="3701351" y="2110732"/>
            <a:ext cx="436064" cy="436064"/>
          </a:xfrm>
          <a:prstGeom prst="diamond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TextBox 42"/>
          <p:cNvSpPr txBox="1"/>
          <p:nvPr/>
        </p:nvSpPr>
        <p:spPr>
          <a:xfrm>
            <a:off x="6518852" y="3929512"/>
            <a:ext cx="142436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Interszektoriális, a desztinációt és a lakosságot is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bevonó 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megközelítés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Diamond 9"/>
          <p:cNvSpPr/>
          <p:nvPr/>
        </p:nvSpPr>
        <p:spPr>
          <a:xfrm>
            <a:off x="8150521" y="21623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42"/>
          <p:cNvSpPr txBox="1"/>
          <p:nvPr/>
        </p:nvSpPr>
        <p:spPr>
          <a:xfrm>
            <a:off x="7603431" y="2941910"/>
            <a:ext cx="142436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fenntarthatóság komplex szempontrendszerének figyelembe vétele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7685741" y="1612957"/>
            <a:ext cx="141086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Fenntartható turizmus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107504" y="4227934"/>
            <a:ext cx="2016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1. Milyen történeti-gazdasági korszakokhoz kapcsolhatók a fenti fogalmak és hogyan érvényesül rajtuk azok hatása?</a:t>
            </a:r>
            <a:endParaRPr lang="hu-HU" sz="10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111683" y="1166655"/>
            <a:ext cx="2141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Magyarázó videó 1.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4007614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611560" y="4710690"/>
            <a:ext cx="7848872" cy="33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788" dirty="0"/>
              <a:t>Forrás: </a:t>
            </a:r>
            <a:r>
              <a:rPr lang="hu-HU" sz="788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Zimmermann, </a:t>
            </a:r>
            <a:r>
              <a:rPr lang="hu-HU" sz="788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Pizzera</a:t>
            </a:r>
            <a:r>
              <a:rPr lang="hu-HU" sz="788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2016: 178</a:t>
            </a:r>
            <a:endParaRPr lang="hu-HU" sz="788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hu-HU" sz="788" dirty="0"/>
          </a:p>
        </p:txBody>
      </p:sp>
      <p:sp>
        <p:nvSpPr>
          <p:cNvPr id="5" name="Ellipszis 4"/>
          <p:cNvSpPr/>
          <p:nvPr/>
        </p:nvSpPr>
        <p:spPr>
          <a:xfrm>
            <a:off x="2983237" y="1256365"/>
            <a:ext cx="2476040" cy="2274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/>
              <a:t>Szelíd turizmus</a:t>
            </a:r>
          </a:p>
        </p:txBody>
      </p:sp>
      <p:sp>
        <p:nvSpPr>
          <p:cNvPr id="8" name="Ellipszis 7"/>
          <p:cNvSpPr/>
          <p:nvPr/>
        </p:nvSpPr>
        <p:spPr>
          <a:xfrm>
            <a:off x="960104" y="1295108"/>
            <a:ext cx="1883741" cy="1148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Kevésbé high-</a:t>
            </a:r>
            <a:r>
              <a:rPr lang="hu-HU" sz="1050" dirty="0" err="1"/>
              <a:t>tech</a:t>
            </a:r>
            <a:r>
              <a:rPr lang="hu-HU" sz="1050" dirty="0"/>
              <a:t> és motorizált </a:t>
            </a:r>
          </a:p>
        </p:txBody>
      </p:sp>
      <p:sp>
        <p:nvSpPr>
          <p:cNvPr id="9" name="Ellipszis 8"/>
          <p:cNvSpPr/>
          <p:nvPr/>
        </p:nvSpPr>
        <p:spPr>
          <a:xfrm>
            <a:off x="2395421" y="34170"/>
            <a:ext cx="1809414" cy="1139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Egyszerű, eredeti</a:t>
            </a:r>
          </a:p>
        </p:txBody>
      </p:sp>
      <p:sp>
        <p:nvSpPr>
          <p:cNvPr id="10" name="Ellipszis 9"/>
          <p:cNvSpPr/>
          <p:nvPr/>
        </p:nvSpPr>
        <p:spPr>
          <a:xfrm>
            <a:off x="475886" y="2989372"/>
            <a:ext cx="2669507" cy="11502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 smtClean="0"/>
              <a:t>Ökotudatos, környezetbarát</a:t>
            </a:r>
            <a:endParaRPr lang="hu-HU" sz="1050" dirty="0"/>
          </a:p>
        </p:txBody>
      </p:sp>
      <p:sp>
        <p:nvSpPr>
          <p:cNvPr id="11" name="Ellipszis 10"/>
          <p:cNvSpPr/>
          <p:nvPr/>
        </p:nvSpPr>
        <p:spPr>
          <a:xfrm>
            <a:off x="4672829" y="263732"/>
            <a:ext cx="1872209" cy="11775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Illeszkedik a </a:t>
            </a:r>
            <a:r>
              <a:rPr lang="hu-HU" sz="1050" dirty="0" smtClean="0"/>
              <a:t>helyi szükségletekhez</a:t>
            </a:r>
            <a:endParaRPr lang="hu-HU" sz="1050" dirty="0"/>
          </a:p>
        </p:txBody>
      </p:sp>
      <p:sp>
        <p:nvSpPr>
          <p:cNvPr id="12" name="Ellipszis 11"/>
          <p:cNvSpPr/>
          <p:nvPr/>
        </p:nvSpPr>
        <p:spPr>
          <a:xfrm>
            <a:off x="3250298" y="3624129"/>
            <a:ext cx="2571396" cy="10857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Szociálisan és </a:t>
            </a:r>
            <a:r>
              <a:rPr lang="hu-HU" sz="1050" dirty="0" smtClean="0"/>
              <a:t>kulturálisan </a:t>
            </a:r>
            <a:r>
              <a:rPr lang="hu-HU" sz="1050" dirty="0"/>
              <a:t>is  elbírható</a:t>
            </a:r>
          </a:p>
        </p:txBody>
      </p:sp>
      <p:sp>
        <p:nvSpPr>
          <p:cNvPr id="13" name="Ellipszis 12"/>
          <p:cNvSpPr/>
          <p:nvPr/>
        </p:nvSpPr>
        <p:spPr>
          <a:xfrm>
            <a:off x="5357196" y="2869752"/>
            <a:ext cx="2415706" cy="1039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Csöndes, nyugodt, lassú </a:t>
            </a:r>
          </a:p>
        </p:txBody>
      </p:sp>
      <p:sp>
        <p:nvSpPr>
          <p:cNvPr id="14" name="Ellipszis 13"/>
          <p:cNvSpPr/>
          <p:nvPr/>
        </p:nvSpPr>
        <p:spPr>
          <a:xfrm>
            <a:off x="5582234" y="1629747"/>
            <a:ext cx="2230125" cy="10999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Extenzív és védelmező</a:t>
            </a:r>
          </a:p>
        </p:txBody>
      </p:sp>
      <p:cxnSp>
        <p:nvCxnSpPr>
          <p:cNvPr id="18" name="Egyenes összekötő 17"/>
          <p:cNvCxnSpPr/>
          <p:nvPr/>
        </p:nvCxnSpPr>
        <p:spPr>
          <a:xfrm>
            <a:off x="2778194" y="1965439"/>
            <a:ext cx="262386" cy="146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gyenes összekötő 20"/>
          <p:cNvCxnSpPr/>
          <p:nvPr/>
        </p:nvCxnSpPr>
        <p:spPr>
          <a:xfrm flipV="1">
            <a:off x="3027245" y="3165414"/>
            <a:ext cx="236297" cy="168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22"/>
          <p:cNvCxnSpPr/>
          <p:nvPr/>
        </p:nvCxnSpPr>
        <p:spPr>
          <a:xfrm>
            <a:off x="4418512" y="3477985"/>
            <a:ext cx="93991" cy="181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/>
          <p:cNvCxnSpPr>
            <a:stCxn id="13" idx="1"/>
          </p:cNvCxnSpPr>
          <p:nvPr/>
        </p:nvCxnSpPr>
        <p:spPr>
          <a:xfrm flipH="1" flipV="1">
            <a:off x="5204419" y="2913816"/>
            <a:ext cx="344194" cy="240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gyenes összekötő 30"/>
          <p:cNvCxnSpPr>
            <a:stCxn id="14" idx="2"/>
          </p:cNvCxnSpPr>
          <p:nvPr/>
        </p:nvCxnSpPr>
        <p:spPr>
          <a:xfrm flipH="1">
            <a:off x="5319848" y="2179734"/>
            <a:ext cx="262386" cy="55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gyenes összekötő 32"/>
          <p:cNvCxnSpPr>
            <a:stCxn id="11" idx="3"/>
          </p:cNvCxnSpPr>
          <p:nvPr/>
        </p:nvCxnSpPr>
        <p:spPr>
          <a:xfrm flipH="1">
            <a:off x="4634977" y="1268874"/>
            <a:ext cx="312031" cy="3191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gyenes összekötő 34"/>
          <p:cNvCxnSpPr/>
          <p:nvPr/>
        </p:nvCxnSpPr>
        <p:spPr>
          <a:xfrm>
            <a:off x="3409328" y="1130480"/>
            <a:ext cx="195723" cy="5891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zövegdoboz 1"/>
          <p:cNvSpPr txBox="1"/>
          <p:nvPr/>
        </p:nvSpPr>
        <p:spPr>
          <a:xfrm>
            <a:off x="0" y="49507"/>
            <a:ext cx="2719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/>
              <a:t>Gondolattérkép beszúrása</a:t>
            </a:r>
          </a:p>
          <a:p>
            <a:r>
              <a:rPr lang="hu-HU" sz="1600" dirty="0" smtClean="0"/>
              <a:t>(a szeld turizmus jellemzői)</a:t>
            </a:r>
            <a:endParaRPr lang="hu-HU" sz="1600" dirty="0"/>
          </a:p>
        </p:txBody>
      </p:sp>
      <p:sp>
        <p:nvSpPr>
          <p:cNvPr id="3" name="Szövegdoboz 2"/>
          <p:cNvSpPr txBox="1"/>
          <p:nvPr/>
        </p:nvSpPr>
        <p:spPr>
          <a:xfrm>
            <a:off x="6492631" y="4543479"/>
            <a:ext cx="2347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Tanári magyarázat 2. 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4107218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 smtClean="0"/>
              <a:t>A szelíd turizmus általános jellemzői </a:t>
            </a:r>
            <a:endParaRPr lang="ko-KR" altLang="en-US" dirty="0"/>
          </a:p>
        </p:txBody>
      </p:sp>
      <p:sp>
        <p:nvSpPr>
          <p:cNvPr id="4" name="Rectangle 3"/>
          <p:cNvSpPr/>
          <p:nvPr/>
        </p:nvSpPr>
        <p:spPr>
          <a:xfrm flipV="1">
            <a:off x="761092" y="1563636"/>
            <a:ext cx="273078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92079" y="1557810"/>
            <a:ext cx="2880321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92080" y="1131591"/>
            <a:ext cx="2880320" cy="3600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Szelíd turizmus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395536" y="1131590"/>
            <a:ext cx="3744416" cy="36004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Kemény turizmus (tömegturizmus)</a:t>
            </a:r>
            <a:endParaRPr lang="ko-KR" altLang="en-US" dirty="0"/>
          </a:p>
        </p:txBody>
      </p:sp>
      <p:sp>
        <p:nvSpPr>
          <p:cNvPr id="8" name="TextBox 6"/>
          <p:cNvSpPr txBox="1"/>
          <p:nvPr/>
        </p:nvSpPr>
        <p:spPr>
          <a:xfrm>
            <a:off x="251520" y="1975052"/>
            <a:ext cx="4536504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Másokkal nem törődő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Támadó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Agresszív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Gyors, indulatos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Nagy léptékű fejlődés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Ellenőrizetlen és/vagy külső kontrollú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Szabályozatlan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Maximális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Mértéktelen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Rövid távú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Részérdekeket szem előtt tartó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legkisebb ellenállás irányába menő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Szektoriális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alapon értelmező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Ártudatos</a:t>
            </a: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mennyiségi növekedés a cél</a:t>
            </a: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</p:spPr>
        <p:txBody>
          <a:bodyPr/>
          <a:lstStyle/>
          <a:p>
            <a:pPr lvl="0"/>
            <a:r>
              <a:rPr lang="hu-HU" altLang="ko-KR" dirty="0" err="1" smtClean="0"/>
              <a:t>Krippendorfot</a:t>
            </a:r>
            <a:r>
              <a:rPr lang="hu-HU" altLang="ko-KR" dirty="0" smtClean="0"/>
              <a:t> (1975) idézi Tasnádi, 1998: 47 </a:t>
            </a:r>
            <a:endParaRPr lang="en-US" altLang="ko-KR" dirty="0"/>
          </a:p>
        </p:txBody>
      </p:sp>
      <p:sp>
        <p:nvSpPr>
          <p:cNvPr id="13" name="TextBox 6"/>
          <p:cNvSpPr txBox="1"/>
          <p:nvPr/>
        </p:nvSpPr>
        <p:spPr>
          <a:xfrm>
            <a:off x="4283968" y="1975052"/>
            <a:ext cx="4536504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Másokkal szemben figyelmes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Védekező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Óvatos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Lassú, megfontolt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Fokozatos, endogén fejlődés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Ellenőrzött, belső kontrollú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Szabályozott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Optimális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Mérsékelt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Hosszú távú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Általános érdekeket szem előtt tartó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legnagyobb ellenállás irányába menő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Teljesség alapon értelmező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Értéktudatos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minőségi bővítés a cél</a:t>
            </a: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6662878" y="4388317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Tanári magyarázat 3.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3271493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800" dirty="0" smtClean="0"/>
              <a:t>A szelíd turizmus jellemzői a turisztikai attitűd alapján</a:t>
            </a:r>
            <a:endParaRPr lang="ko-KR" altLang="en-US" sz="2800" dirty="0"/>
          </a:p>
        </p:txBody>
      </p:sp>
      <p:sp>
        <p:nvSpPr>
          <p:cNvPr id="4" name="Rectangle 3"/>
          <p:cNvSpPr/>
          <p:nvPr/>
        </p:nvSpPr>
        <p:spPr>
          <a:xfrm flipV="1">
            <a:off x="761092" y="1563636"/>
            <a:ext cx="273078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92079" y="1557810"/>
            <a:ext cx="2880321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92080" y="1131591"/>
            <a:ext cx="2880320" cy="3600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Szelíd turizmus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251520" y="1131590"/>
            <a:ext cx="4104456" cy="36004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Kemény turizmus (tömegturizmus)</a:t>
            </a:r>
            <a:endParaRPr lang="ko-KR" altLang="en-US" dirty="0"/>
          </a:p>
        </p:txBody>
      </p:sp>
      <p:sp>
        <p:nvSpPr>
          <p:cNvPr id="8" name="TextBox 6"/>
          <p:cNvSpPr txBox="1"/>
          <p:nvPr/>
        </p:nvSpPr>
        <p:spPr>
          <a:xfrm>
            <a:off x="251520" y="1890407"/>
            <a:ext cx="4536504" cy="29700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Intézményesített kemény turizmus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Rövid tartózkodási idő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Gyors közlekedési eszközök és utazási módok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Jellemzően előre leszervezett programok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Külső késztetés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Importált életstílus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Elsősorban a látnivalók a fókuszban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Passzív és kényelmes (erőfeszítés nélküli)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Kevés mentális felkészülés vagy annak teljes hiánya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desztináció nyelvének csekély ismerete vagy nem ismerete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Felsőbbrendűségi érzés a látogatóban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Vásárlás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látogató szuvenírt visz haza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Olcsó, jellegtelen tömegtermékek vásárlása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Kíváncsiság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Zaj, hangoskodás    </a:t>
            </a: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572000" y="1811917"/>
            <a:ext cx="4323126" cy="30008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Egyéni / családdal / barátokkal történő utazás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Hosszabb tartózkodási idő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célnak legjobban megfelelő közlekedési eszköz választása, gyakran lassú jármű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Inkább spontán döntés alapján megvalósuló programok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Belső késztetés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Eredeti (jellemzően nem városi) életstílus tisztelete 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megtapasztalás a lényeg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Aktív, erőfeszítést és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bevonódást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igényel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utazás előtt ismerkedés a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desztinációval</a:t>
            </a:r>
            <a:endParaRPr lang="hu-HU" altLang="ko-KR" sz="105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Törekvés a desztináció nyelvének tanulására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tanulás öröme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Ajándékok vitele a desztinációba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látogató emlékeket, jegyzeteket, új ismereteket/készségeket visz haza 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Egyedi, helyi termékek vásárlása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Érzékenység, megértésre való törekvés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Csend </a:t>
            </a:r>
            <a:endParaRPr lang="en-US" altLang="ko-KR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</p:spPr>
        <p:txBody>
          <a:bodyPr/>
          <a:lstStyle/>
          <a:p>
            <a:pPr lvl="0"/>
            <a:r>
              <a:rPr lang="hu-HU" altLang="ko-KR" dirty="0" smtClean="0"/>
              <a:t>Forrás: </a:t>
            </a:r>
            <a:r>
              <a:rPr lang="hu-HU" altLang="ko-KR" dirty="0" err="1" smtClean="0"/>
              <a:t>Krippendorf</a:t>
            </a:r>
            <a:r>
              <a:rPr lang="hu-HU" altLang="ko-KR" dirty="0" smtClean="0"/>
              <a:t> (1975) alapján Tasnádi, 1998: 107; Fekete, 2006: 63 </a:t>
            </a:r>
            <a:endParaRPr lang="en-US" altLang="ko-KR" dirty="0"/>
          </a:p>
        </p:txBody>
      </p:sp>
      <p:sp>
        <p:nvSpPr>
          <p:cNvPr id="3" name="Szövegdoboz 2"/>
          <p:cNvSpPr txBox="1"/>
          <p:nvPr/>
        </p:nvSpPr>
        <p:spPr>
          <a:xfrm>
            <a:off x="1691680" y="4437345"/>
            <a:ext cx="30963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2. Az utóbbi két dia ismeretében hogyan konkretizálná a 7. dia gondolattérképének fogalmait a kínálat és a kereslet szemszögéből?   </a:t>
            </a:r>
            <a:endParaRPr lang="hu-HU" sz="1000" dirty="0"/>
          </a:p>
        </p:txBody>
      </p:sp>
      <p:sp>
        <p:nvSpPr>
          <p:cNvPr id="12" name="Szövegdoboz 11"/>
          <p:cNvSpPr txBox="1"/>
          <p:nvPr/>
        </p:nvSpPr>
        <p:spPr>
          <a:xfrm>
            <a:off x="5940152" y="4659982"/>
            <a:ext cx="28083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Tanári magyarázat </a:t>
            </a:r>
            <a:r>
              <a:rPr lang="hu-HU" sz="1200" dirty="0" smtClean="0"/>
              <a:t>4.</a:t>
            </a:r>
            <a:endParaRPr lang="hu-HU" sz="1200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1988449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EB6529532E12541A66AA8D5596F9D6F" ma:contentTypeVersion="13" ma:contentTypeDescription="Új dokumentum létrehozása." ma:contentTypeScope="" ma:versionID="c23bfd4ab80462c9dfd759921dcf26e6">
  <xsd:schema xmlns:xsd="http://www.w3.org/2001/XMLSchema" xmlns:xs="http://www.w3.org/2001/XMLSchema" xmlns:p="http://schemas.microsoft.com/office/2006/metadata/properties" xmlns:ns3="e497d766-9098-4312-9063-c7203b20471a" xmlns:ns4="6ad025bc-9453-4e28-b64e-60578e9b89e7" targetNamespace="http://schemas.microsoft.com/office/2006/metadata/properties" ma:root="true" ma:fieldsID="01a4622fc9b5fc2aea83d744953b9b87" ns3:_="" ns4:_="">
    <xsd:import namespace="e497d766-9098-4312-9063-c7203b20471a"/>
    <xsd:import namespace="6ad025bc-9453-4e28-b64e-60578e9b89e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7d766-9098-4312-9063-c7203b2047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d025bc-9453-4e28-b64e-60578e9b89e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Résztvevők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Megosztva részletekkel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Megosztási tipp kivonat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39A596-D1A6-4DAB-B980-ABD5763091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B63C8F-7465-4888-847D-A1586F7399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7d766-9098-4312-9063-c7203b20471a"/>
    <ds:schemaRef ds:uri="6ad025bc-9453-4e28-b64e-60578e9b89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4238E1A-69D5-4184-A3CB-A17BF6FAD80A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6ad025bc-9453-4e28-b64e-60578e9b89e7"/>
    <ds:schemaRef ds:uri="http://purl.org/dc/terms/"/>
    <ds:schemaRef ds:uri="e497d766-9098-4312-9063-c7203b20471a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11287</TotalTime>
  <Words>3673</Words>
  <Application>Microsoft Office PowerPoint</Application>
  <PresentationFormat>Diavetítés a képernyőre (16:9 oldalarány)</PresentationFormat>
  <Paragraphs>383</Paragraphs>
  <Slides>30</Slides>
  <Notes>4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3</vt:i4>
      </vt:variant>
      <vt:variant>
        <vt:lpstr>Diacímek</vt:lpstr>
      </vt:variant>
      <vt:variant>
        <vt:i4>30</vt:i4>
      </vt:variant>
    </vt:vector>
  </HeadingPairs>
  <TitlesOfParts>
    <vt:vector size="37" baseType="lpstr">
      <vt:lpstr>맑은 고딕</vt:lpstr>
      <vt:lpstr>Arial</vt:lpstr>
      <vt:lpstr>Arial Unicode MS</vt:lpstr>
      <vt:lpstr>Calibri</vt:lpstr>
      <vt:lpstr>Cover and End Slide Master</vt:lpstr>
      <vt:lpstr>Contents Slide Master</vt:lpstr>
      <vt:lpstr>Section Break Slide Master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evasc</cp:lastModifiedBy>
  <cp:revision>369</cp:revision>
  <dcterms:created xsi:type="dcterms:W3CDTF">2016-12-05T23:26:54Z</dcterms:created>
  <dcterms:modified xsi:type="dcterms:W3CDTF">2020-10-26T11:17:50Z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0x0101006EB6529532E12541A66AA8D5596F9D6F</vt:lpwstr>
  </property>
</Properties>
</file>